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147481851" r:id="rId3"/>
    <p:sldId id="260" r:id="rId4"/>
    <p:sldId id="280" r:id="rId5"/>
    <p:sldId id="270" r:id="rId6"/>
    <p:sldId id="2147481850" r:id="rId7"/>
    <p:sldId id="2147481852" r:id="rId8"/>
    <p:sldId id="2147483646" r:id="rId9"/>
    <p:sldId id="271" r:id="rId10"/>
    <p:sldId id="274" r:id="rId11"/>
    <p:sldId id="264" r:id="rId12"/>
    <p:sldId id="263" r:id="rId13"/>
    <p:sldId id="2147481857" r:id="rId14"/>
    <p:sldId id="262" r:id="rId15"/>
    <p:sldId id="282" r:id="rId16"/>
    <p:sldId id="265" r:id="rId17"/>
    <p:sldId id="2147483647" r:id="rId18"/>
    <p:sldId id="286" r:id="rId19"/>
    <p:sldId id="287" r:id="rId20"/>
    <p:sldId id="288" r:id="rId21"/>
    <p:sldId id="293" r:id="rId22"/>
    <p:sldId id="291" r:id="rId23"/>
    <p:sldId id="289" r:id="rId24"/>
    <p:sldId id="290" r:id="rId25"/>
    <p:sldId id="284" r:id="rId26"/>
    <p:sldId id="285" r:id="rId27"/>
    <p:sldId id="292" r:id="rId28"/>
    <p:sldId id="294" r:id="rId29"/>
    <p:sldId id="258" r:id="rId30"/>
    <p:sldId id="259" r:id="rId31"/>
    <p:sldId id="268" r:id="rId32"/>
    <p:sldId id="269" r:id="rId33"/>
    <p:sldId id="272" r:id="rId34"/>
    <p:sldId id="273" r:id="rId35"/>
    <p:sldId id="261" r:id="rId36"/>
    <p:sldId id="275" r:id="rId37"/>
    <p:sldId id="278" r:id="rId38"/>
    <p:sldId id="266" r:id="rId39"/>
    <p:sldId id="267" r:id="rId40"/>
    <p:sldId id="281" r:id="rId41"/>
    <p:sldId id="257" r:id="rId42"/>
    <p:sldId id="279" r:id="rId4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/>
    <p:restoredTop sz="94748"/>
  </p:normalViewPr>
  <p:slideViewPr>
    <p:cSldViewPr snapToGrid="0" snapToObjects="1">
      <p:cViewPr varScale="1">
        <p:scale>
          <a:sx n="96" d="100"/>
          <a:sy n="96" d="100"/>
        </p:scale>
        <p:origin x="200" y="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2B871-9B79-7142-87A9-A6BADA76687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E49C-1595-CF48-B49E-ABA7672DB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BEC7-B024-F74A-1659-2D234F07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F821B-DB09-1858-C5FF-CDDFB81C9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DEEC4-FFCC-24B4-DB50-473B85909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7E80-30CA-B54F-DB4A-5971A60C9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49113-6408-0D8D-9D0F-B120F51ADD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72370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21730-42A3-AC74-3AD5-24268F80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0958C-7847-79EA-A52D-695D565F8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2E9FA-4519-3D83-C7EE-BDBE83AD3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Making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friendly</a:t>
            </a:r>
            <a:r>
              <a:rPr lang="de-DE" dirty="0"/>
              <a:t> also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seamless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and AI </a:t>
            </a:r>
            <a:r>
              <a:rPr lang="de-DE" dirty="0" err="1"/>
              <a:t>frameworks</a:t>
            </a: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native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LlamaIndex</a:t>
            </a:r>
            <a:r>
              <a:rPr lang="de-DE" dirty="0"/>
              <a:t>, </a:t>
            </a:r>
            <a:r>
              <a:rPr lang="de-DE" dirty="0" err="1"/>
              <a:t>LangChain</a:t>
            </a:r>
            <a:r>
              <a:rPr lang="de-DE" dirty="0"/>
              <a:t> and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Haystack</a:t>
            </a: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on </a:t>
            </a:r>
            <a:r>
              <a:rPr lang="de-DE" dirty="0" err="1"/>
              <a:t>Docling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integrations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steam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integrations</a:t>
            </a:r>
            <a:endParaRPr lang="en-CH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H"/>
              <a:t>Agentic workloads can leverage the integration with the Bee framework</a:t>
            </a: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in </a:t>
            </a:r>
            <a:r>
              <a:rPr lang="de-DE" dirty="0" err="1"/>
              <a:t>InstructLab.I</a:t>
            </a:r>
            <a:r>
              <a:rPr lang="de-DE" dirty="0"/>
              <a:t> t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enhancement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taxonomy</a:t>
            </a:r>
            <a:r>
              <a:rPr lang="de-DE" dirty="0"/>
              <a:t>.</a:t>
            </a:r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Data-</a:t>
            </a:r>
            <a:r>
              <a:rPr lang="de-DE" dirty="0" err="1"/>
              <a:t>Prep</a:t>
            </a:r>
            <a:r>
              <a:rPr lang="de-DE" dirty="0"/>
              <a:t>-Kit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at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multi-modal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,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ray</a:t>
            </a:r>
            <a:endParaRPr lang="de-DE" dirty="0"/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RedHat</a:t>
            </a:r>
            <a:r>
              <a:rPr lang="de-DE" dirty="0"/>
              <a:t> </a:t>
            </a:r>
            <a:r>
              <a:rPr lang="de-DE" dirty="0" err="1"/>
              <a:t>ships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officially</a:t>
            </a:r>
            <a:r>
              <a:rPr lang="de-DE" dirty="0"/>
              <a:t> </a:t>
            </a:r>
            <a:r>
              <a:rPr lang="de-DE" dirty="0" err="1"/>
              <a:t>maintained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in RHEL AI 1.3</a:t>
            </a:r>
          </a:p>
          <a:p>
            <a:pPr marL="457200" marR="0" lvl="0" indent="-45720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860BF-0544-38EC-30D1-AF3C27AD1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4DC47-0FA9-25A5-2863-6AD5A2D81A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7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DCA3-BD50-81FE-04EE-EF9C15F6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6B0D9-FC5A-BB9A-0AB8-915ECD6F0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24474-C663-4C14-8D98-D3BB7AC0D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Rich representation of content features, no matter from which source format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Text, Tables, Pictures, and more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Document hierarchy with sections and groups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Disambiguation between main body and headers, footers (furniture)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Layout information (i.e. bounding boxes) for all items, if available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Annotations and metadata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Store </a:t>
            </a:r>
            <a:r>
              <a:rPr lang="en-US" b="0" i="0" dirty="0" err="1">
                <a:effectLst/>
                <a:latin typeface="+mj-lt"/>
              </a:rPr>
              <a:t>DoclingDocument</a:t>
            </a:r>
            <a:r>
              <a:rPr lang="en-US" b="0" i="0" dirty="0">
                <a:effectLst/>
                <a:latin typeface="+mj-lt"/>
              </a:rPr>
              <a:t> as JSON to preserve full fidelity, transform it to any other representation (e.g. Markdown) when required.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Only requires minimal dependencies.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effectLst/>
              <a:latin typeface="+mj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677C-13E2-B47C-62E9-B9A7D937B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2567-BC2C-FF76-3021-188463B4CD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93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4AE8-E84B-668E-E7F4-7841ECB1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F8665-23C4-89F5-0531-F574410F2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26510-9A5F-6E3E-1BA9-3D2B787DD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F1CF-3448-DB95-0F83-18C67168A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CA71-C3F0-44AF-E5FA-EA20953681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10360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EED8-8017-F1F2-3897-940C103B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13DED-8D29-966F-AF82-34C109E8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336C8-05FE-E4EB-70D6-F77A57A76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opaque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-line </a:t>
            </a:r>
            <a:r>
              <a:rPr lang="de-DE" dirty="0" err="1"/>
              <a:t>tool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developers</a:t>
            </a:r>
            <a:endParaRPr lang="de-DE" dirty="0"/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DD2E8-D7D3-5B15-4A9F-B8EC01209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E783-2CF3-30D6-A35D-515774EBEB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0360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BA74-F7AA-5F8E-351D-E9E00B2F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65CE5-5D07-434A-5F8F-9D97B2ECC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666D1-728F-B462-D106-68010383C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5C05-8682-62E1-3062-FDB3DF2CE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7956D-7ADA-A36A-6B5E-AB620E25EA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0847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3E2-EE73-CA36-98E8-6E56DBD31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548BB-43D5-F2AF-3C69-F42AF88D0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C1F3A-3F9D-E5A5-B299-A66BAF1D8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FEF84-ED75-7705-34FA-707C80C46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6A11-B7ED-5855-7AA7-DA866DE7C9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5187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61EC2-8BA7-E9D6-21A4-E4A1FD03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197DF-7C53-006C-EABF-C0A30663A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FB61F-345C-A713-B70B-0DF93828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B5DC3-1810-5EA5-3349-31312FA73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6B2D-7A1B-810A-8D06-FC019B70A9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76510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C34A-8E9D-BF50-2929-5232CB8F5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1F09A-CE09-DB9F-1D49-37CD944DE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C6A72-3EC1-6FBA-E4D1-D32F00F6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813AD-D739-6133-8DC4-C790D3C08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4BC8-6A97-B712-E823-9A1575D755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052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C8175-5BD6-A480-6622-0423CDC62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4A6EA-64DF-6ECD-F579-ABB8D420B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8FA26-75E6-1790-24E7-546957417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E695D-7B4D-0F74-B309-32656A1CF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C0CF-CB5E-C8A2-B0E0-C2227E13A1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06846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8ED19-EC98-16C1-6DD2-1393EFFC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4A498-0F5B-C9BA-0B05-EF2B65150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33FE9-C52A-E87C-5825-C9A91E17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76272-755F-A080-895C-68926055E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8764-88AB-981C-A280-816FC8B979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462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8E9A-0AC8-8E21-C5CA-DBCA007F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A263-DF16-6861-B455-635ED7685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D3095-F0F3-4B1D-74D3-B25836141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438400">
              <a:buSzPct val="100000"/>
            </a:pPr>
            <a:r>
              <a:rPr lang="en-US" sz="2800" dirty="0">
                <a:cs typeface="Arial" panose="020B0604020202020204" pitchFamily="34" charset="0"/>
              </a:rPr>
              <a:t>Where does that put </a:t>
            </a:r>
            <a:r>
              <a:rPr lang="en-US" sz="2800" dirty="0" err="1">
                <a:cs typeface="Arial" panose="020B0604020202020204" pitchFamily="34" charset="0"/>
              </a:rPr>
              <a:t>docling</a:t>
            </a:r>
            <a:r>
              <a:rPr lang="en-US" sz="2800" dirty="0">
                <a:cs typeface="Arial" panose="020B0604020202020204" pitchFamily="34" charset="0"/>
              </a:rPr>
              <a:t> in the space of available solutions?</a:t>
            </a:r>
          </a:p>
          <a:p>
            <a:pPr algn="l" defTabSz="2438400">
              <a:buSzPct val="100000"/>
            </a:pPr>
            <a:endParaRPr lang="en-US" sz="2800" dirty="0">
              <a:cs typeface="Arial" panose="020B0604020202020204" pitchFamily="34" charset="0"/>
            </a:endParaRPr>
          </a:p>
          <a:p>
            <a:pPr algn="l" defTabSz="2438400">
              <a:buSzPct val="100000"/>
            </a:pPr>
            <a:r>
              <a:rPr lang="en-US" sz="2800" dirty="0">
                <a:cs typeface="Arial" panose="020B0604020202020204" pitchFamily="34" charset="0"/>
              </a:rPr>
              <a:t>At one end of the spectrum, we have basic PDF parsing libraries</a:t>
            </a:r>
          </a:p>
          <a:p>
            <a:pPr algn="l" defTabSz="2438400">
              <a:buSzPct val="100000"/>
            </a:pPr>
            <a:endParaRPr lang="en-US" sz="2800" dirty="0">
              <a:cs typeface="Arial" panose="020B0604020202020204" pitchFamily="34" charset="0"/>
            </a:endParaRPr>
          </a:p>
          <a:p>
            <a:pPr algn="l" defTabSz="2438400"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Pdfium</a:t>
            </a:r>
            <a:endParaRPr lang="en-US" sz="2800" dirty="0">
              <a:cs typeface="Arial" panose="020B0604020202020204" pitchFamily="34" charset="0"/>
            </a:endParaRPr>
          </a:p>
          <a:p>
            <a:pPr algn="l" defTabSz="2438400"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PDFMiner</a:t>
            </a:r>
            <a:endParaRPr lang="en-US" sz="2800" dirty="0">
              <a:cs typeface="Arial" panose="020B0604020202020204" pitchFamily="34" charset="0"/>
            </a:endParaRPr>
          </a:p>
          <a:p>
            <a:pPr algn="l" defTabSz="2438400"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pypdfium</a:t>
            </a:r>
            <a:endParaRPr lang="en-US" sz="2800" dirty="0">
              <a:cs typeface="Arial" panose="020B0604020202020204" pitchFamily="34" charset="0"/>
            </a:endParaRPr>
          </a:p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43A51-AB7A-85BA-9F77-260ED0D96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04CB7-2E96-4EC0-26A3-F49F8F7334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9713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FE181-3053-9682-80BA-333D00BB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CC378-B5E0-53E9-D6A6-C32A34DE8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53F39-07F9-A7D9-8C40-6F75E5AC3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29E0-3CD5-EB68-513C-A37D4DDD0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EFD3D-7292-BC65-400C-26EE40F9C5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54043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561F-3030-838E-E8B7-8E5521AA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CF3E5-A2A4-D4C4-49E2-2B38827A8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B5C98-0C3A-A39D-0AE4-66A0F793E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0397-D8E7-F019-985D-FBFDC645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70EA0-43E9-D1C3-5299-8A95343EAC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344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7C440-EB96-31B6-58EA-B9A511FC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19B37-8202-A28B-F9E7-B6BCE92EA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98110-6E7B-1554-63F4-7DB3BFBE2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12F64-902B-172B-D704-B5DC0C523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D6CFB-1E62-625B-986E-61224E276C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033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B568-CCE4-211E-8F6E-BF9A6014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95E5D-BFE8-6B45-A0DF-F3CB77BF5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FA2FF-027A-4FDD-A34F-4E2C73454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D331-255C-DA18-0583-146D2A28E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1080-246C-E006-FD73-2D81C19421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6068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4AE8-E84B-668E-E7F4-7841ECB1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F8665-23C4-89F5-0531-F574410F2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26510-9A5F-6E3E-1BA9-3D2B787DD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Docling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…</a:t>
            </a:r>
          </a:p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F1CF-3448-DB95-0F83-18C67168A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CA71-C3F0-44AF-E5FA-EA20953681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10360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F75CB-DD85-A97F-AF37-A86FF4AC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1A515-C03F-D8DD-1DF8-B41FCAABA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01E45-5C88-7689-E683-4E810B5F6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92DE-7715-3FD9-A760-58A9B4FDE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FF3F2-000B-54A9-6E80-CA2F8A829B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95724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3A08-371B-55FE-F40D-E910931C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A45DF-085A-FB61-8764-C651FE09E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AC9CF-A5B8-21A9-2421-6F6141B63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73EB7-DA14-7936-266B-D9A607944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5F375-3C7B-72F8-6F20-3753B7D933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88370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76F6-C727-2F24-2EC8-143104FBB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9EB1B-D835-87FD-D596-31F91C04A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F2581-EB50-3738-9E64-A051DA66B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50818-093A-5200-2780-E12A7B8C7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9C5B2-40BA-F4E8-9F39-2321FF4E12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03347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DCA3-BD50-81FE-04EE-EF9C15F6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6B0D9-FC5A-BB9A-0AB8-915ECD6F0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24474-C663-4C14-8D98-D3BB7AC0D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Rich representation of content features, no matter from which source format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Text, Tables, Pictures, and more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Document hierarchy with sections and groups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Disambiguation between main body and headers, footers (furniture)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Layout information (i.e. bounding boxes) for all items, if available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Annotations and metadata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Store </a:t>
            </a:r>
            <a:r>
              <a:rPr lang="en-US" b="0" i="0" dirty="0" err="1">
                <a:effectLst/>
                <a:latin typeface="+mj-lt"/>
              </a:rPr>
              <a:t>DoclingDocument</a:t>
            </a:r>
            <a:r>
              <a:rPr lang="en-US" b="0" i="0" dirty="0">
                <a:effectLst/>
                <a:latin typeface="+mj-lt"/>
              </a:rPr>
              <a:t> as JSON to preserve full fidelity, transform it to any other representation (e.g. Markdown) when required.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Only requires minimal dependencies.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effectLst/>
              <a:latin typeface="+mj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677C-13E2-B47C-62E9-B9A7D937B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2567-BC2C-FF76-3021-188463B4CD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932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DCA3-BD50-81FE-04EE-EF9C15F6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6B0D9-FC5A-BB9A-0AB8-915ECD6F0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24474-C663-4C14-8D98-D3BB7AC0D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Rich representation of content features, no matter from which source format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Text, Tables, Pictures, and more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Document hierarchy with sections and groups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Disambiguation between main body and headers, footers (furniture)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Layout information (i.e. bounding boxes) for all items, if available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Annotations and metadata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Store </a:t>
            </a:r>
            <a:r>
              <a:rPr lang="en-US" b="0" i="0" dirty="0" err="1">
                <a:effectLst/>
                <a:latin typeface="+mj-lt"/>
              </a:rPr>
              <a:t>DoclingDocument</a:t>
            </a:r>
            <a:r>
              <a:rPr lang="en-US" b="0" i="0" dirty="0">
                <a:effectLst/>
                <a:latin typeface="+mj-lt"/>
              </a:rPr>
              <a:t> as JSON to preserve full fidelity, transform it to any other representation (e.g. Markdown) when required.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+mj-lt"/>
              </a:rPr>
              <a:t>Only requires minimal dependencies.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effectLst/>
              <a:latin typeface="+mj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677C-13E2-B47C-62E9-B9A7D937B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2567-BC2C-FF76-3021-188463B4CD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9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B667-AC22-E632-11E2-2B310B30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46173-6A26-9F9B-6043-09B2C0457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AE72B-4123-D023-709B-CC9DEDF7C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Docling</a:t>
            </a:r>
            <a:r>
              <a:rPr lang="en-US" dirty="0"/>
              <a:t> is adopting the best traits from both ends</a:t>
            </a:r>
          </a:p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2082-FDF1-8E08-42B3-6E91EC27E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D545D-4420-2DDB-8DDF-EB4A6834C7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80950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3755-AD22-E9AB-EDFD-00BD5F4A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5770-51AE-CBCE-AA45-8EDBC8F7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730DB-C1EB-2CDC-44A3-DD79349DF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0CF1D-A8D1-2C6C-4E90-4175EC71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86A5-4BFF-E2DF-E74E-2CE6D7FBF0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10230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54FD7-DCDB-C29B-B60F-B440263D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9589E-EA9E-8112-0175-6D65F089C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28212-29A9-02C4-C3F1-CD2FF7E29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01" lvl="1" indent="-142846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4A801-599F-9EA8-4928-9A9A66E6E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8422-395D-D29D-F44A-1D4DEC4AF4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3925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CD68D-8D15-0B9B-6776-CF7278F8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3F479-71E8-2CFD-7D2E-028E683A9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ABA7F-E503-0FD9-7AE1-77DC5B398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285750" marR="0" lvl="0" indent="-28575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78F83-E3AF-B61E-3D19-AB8EB5259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D8133-19B3-B711-8146-05415E3105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7316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AD66-A826-7E6A-29A2-C067DF299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CECAC-D8AB-B4FB-B003-6DDB672BA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85B0E-3082-FC47-A5E4-EC5E5D48F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11D9D-9524-BF73-5B1B-3E6C201FA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FE307-A95E-CB8F-F785-1787B38B06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230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CC53B-8595-EDF9-0CED-EA792AF9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9D765-7FE8-1475-B953-2E4D44427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E0658-C142-CB45-4ED2-3A40309D8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2BAC2-3D18-E3AA-F967-83E429579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F946-29D8-9F5E-E9D7-900C36E592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9784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C81E-7607-38F8-763D-6AA34F611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BC4F3-C9AD-9818-F450-DC05C90C0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98ED4-D09B-1312-6A06-BF4E9D0B0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476D-EB80-8321-4472-6F29DA904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E098C-0829-00A4-48F4-5B8F1441B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3902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3938-D8BD-F2A4-1902-2D34ABE20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1DECA-640D-7B65-BCD4-55C050C15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46E6D-2DB9-5D94-51A2-048AEAE54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7588D-FAEF-3EB5-CD81-4CA00E95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1FEC9-A0AA-B87C-C804-195C4B8D93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3512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DD769-2F7C-CE72-9DA0-9ECFD806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B7C99-F812-54D0-89BB-C131BD546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DC860-60B5-6BD4-DE17-778E8C43C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And we have been delivering on it.</a:t>
            </a:r>
          </a:p>
          <a:p>
            <a:pPr marL="457200" marR="0" lvl="0" indent="-45720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457200" marR="0" lvl="0" indent="-457200" algn="l" defTabSz="2438522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Amazing response from the community, we find ourselves on the center stage of document understanding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In November,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Docling</a:t>
            </a:r>
            <a:r>
              <a:rPr lang="en-US" dirty="0">
                <a:effectLst/>
                <a:latin typeface="Helvetica Neue" panose="02000503000000020004" pitchFamily="2" charset="0"/>
              </a:rPr>
              <a:t> went viral and became #1 trending package 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Github</a:t>
            </a:r>
            <a:r>
              <a:rPr lang="en-US" dirty="0">
                <a:effectLst/>
                <a:latin typeface="Helvetica Neue" panose="02000503000000020004" pitchFamily="2" charset="0"/>
              </a:rPr>
              <a:t>, 12k stars in just about 1 month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Since then we are flooded with feedback, code submissions for new features, and collaboration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9C6F6-52E4-8A39-F05E-114DFB510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F1B67-48F9-09B0-92B8-A5BF5C34AB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4139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99" y="230429"/>
            <a:ext cx="6629490" cy="2744152"/>
          </a:xfrm>
        </p:spPr>
        <p:txBody>
          <a:bodyPr/>
          <a:lstStyle>
            <a:lvl1pPr>
              <a:lnSpc>
                <a:spcPct val="100000"/>
              </a:lnSpc>
              <a:defRPr sz="5159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6230" y="7516178"/>
            <a:ext cx="98285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9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2022 IBM Corporation | Migros Innovation Day | May 18th-19th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hyperlink" Target="https://pypi.org/project/docling/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0.sv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37.svg"/><Relationship Id="rId26" Type="http://schemas.openxmlformats.org/officeDocument/2006/relationships/image" Target="../media/image59.sv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36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11" Type="http://schemas.openxmlformats.org/officeDocument/2006/relationships/image" Target="../media/image47.png"/><Relationship Id="rId24" Type="http://schemas.openxmlformats.org/officeDocument/2006/relationships/image" Target="../media/image38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40.svg"/><Relationship Id="rId10" Type="http://schemas.openxmlformats.org/officeDocument/2006/relationships/image" Target="../media/image46.svg"/><Relationship Id="rId19" Type="http://schemas.openxmlformats.org/officeDocument/2006/relationships/image" Target="../media/image53.png"/><Relationship Id="rId4" Type="http://schemas.openxmlformats.org/officeDocument/2006/relationships/image" Target="../media/image42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git@github.com:docling-project/docling.gi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3.1157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ling-project.github.io/docling/examples/run_with_formats/" TargetMode="External"/><Relationship Id="rId3" Type="http://schemas.openxmlformats.org/officeDocument/2006/relationships/image" Target="../media/image73.png"/><Relationship Id="rId7" Type="http://schemas.openxmlformats.org/officeDocument/2006/relationships/hyperlink" Target="https://docling-project.github.io/docling/examples/batch_conver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ling-project.github.io/docling/examples/custom_convert/" TargetMode="External"/><Relationship Id="rId5" Type="http://schemas.openxmlformats.org/officeDocument/2006/relationships/hyperlink" Target="https://docling-project.github.io/docling/examples/minimal/" TargetMode="Externa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uggingface.co/ds4sd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37.svg"/><Relationship Id="rId26" Type="http://schemas.openxmlformats.org/officeDocument/2006/relationships/image" Target="../media/image59.sv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36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2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11" Type="http://schemas.openxmlformats.org/officeDocument/2006/relationships/image" Target="../media/image47.png"/><Relationship Id="rId24" Type="http://schemas.openxmlformats.org/officeDocument/2006/relationships/image" Target="../media/image38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40.svg"/><Relationship Id="rId10" Type="http://schemas.openxmlformats.org/officeDocument/2006/relationships/image" Target="../media/image46.svg"/><Relationship Id="rId19" Type="http://schemas.openxmlformats.org/officeDocument/2006/relationships/image" Target="../media/image53.png"/><Relationship Id="rId4" Type="http://schemas.openxmlformats.org/officeDocument/2006/relationships/image" Target="../media/image42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37.svg"/><Relationship Id="rId26" Type="http://schemas.openxmlformats.org/officeDocument/2006/relationships/image" Target="../media/image59.sv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36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2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47.png"/><Relationship Id="rId24" Type="http://schemas.openxmlformats.org/officeDocument/2006/relationships/image" Target="../media/image38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40.svg"/><Relationship Id="rId10" Type="http://schemas.openxmlformats.org/officeDocument/2006/relationships/image" Target="../media/image46.svg"/><Relationship Id="rId19" Type="http://schemas.openxmlformats.org/officeDocument/2006/relationships/image" Target="../media/image53.png"/><Relationship Id="rId4" Type="http://schemas.openxmlformats.org/officeDocument/2006/relationships/image" Target="../media/image42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uggingface.co/ds4sd/SmolDocling-256M-preview" TargetMode="External"/><Relationship Id="rId5" Type="http://schemas.openxmlformats.org/officeDocument/2006/relationships/image" Target="../media/image77.emf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huggingface.co/ds4sd/SmolDocling-256M-preview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ling-project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jpeg"/><Relationship Id="rId5" Type="http://schemas.openxmlformats.org/officeDocument/2006/relationships/image" Target="../media/image25.png"/><Relationship Id="rId4" Type="http://schemas.openxmlformats.org/officeDocument/2006/relationships/hyperlink" Target="https://www.arxiv.org/abs/2501.1788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2.sv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955213"/>
            <a:ext cx="14630400" cy="4274387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38" y="1344811"/>
            <a:ext cx="8425816" cy="2769989"/>
          </a:xfrm>
        </p:spPr>
        <p:txBody>
          <a:bodyPr>
            <a:normAutofit/>
          </a:bodyPr>
          <a:lstStyle/>
          <a:p>
            <a:pPr algn="l"/>
            <a:r>
              <a:rPr lang="en-US" sz="8600" b="1" dirty="0">
                <a:solidFill>
                  <a:schemeClr val="bg1"/>
                </a:solidFill>
              </a:rPr>
              <a:t>Docling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2028" y="4571998"/>
            <a:ext cx="8430904" cy="1215334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68AF8-0471-B26B-81B6-42B2FBE8B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72F5E-E392-5FA6-F9DE-A13491B1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3"/>
          <a:stretch/>
        </p:blipFill>
        <p:spPr>
          <a:xfrm>
            <a:off x="168791" y="2419863"/>
            <a:ext cx="8434614" cy="5098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6B60C-9645-E06B-AC58-248AA2E2CF83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9A3D008-19D6-A977-C82A-8A5E65C4CAFD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746629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Community Adoption</a:t>
            </a:r>
          </a:p>
          <a:p>
            <a:pPr defTabSz="1462503">
              <a:lnSpc>
                <a:spcPct val="90000"/>
              </a:lnSpc>
            </a:pPr>
            <a:br>
              <a:rPr lang="en-US" sz="2640" kern="0" dirty="0">
                <a:solidFill>
                  <a:schemeClr val="tx1"/>
                </a:solidFill>
                <a:latin typeface="IBM Plex Sans Light" panose="020B0403050203000203" pitchFamily="34" charset="0"/>
              </a:rPr>
            </a:br>
            <a:r>
              <a:rPr lang="en-US" sz="2640" kern="0" dirty="0">
                <a:solidFill>
                  <a:schemeClr val="tx1"/>
                </a:solidFill>
                <a:latin typeface="IBM Plex Sans Light" panose="020B0403050203000203" pitchFamily="34" charset="0"/>
              </a:rPr>
              <a:t>A rising star in the open-source space</a:t>
            </a:r>
            <a:endParaRPr lang="en-US" sz="4797" kern="0" dirty="0">
              <a:solidFill>
                <a:srgbClr val="0F62FE"/>
              </a:solidFill>
              <a:latin typeface="IBM Plex Sans" panose="020B050305020300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1E63C7-1407-4D06-4935-9018ED8BAF28}"/>
              </a:ext>
            </a:extLst>
          </p:cNvPr>
          <p:cNvSpPr txBox="1"/>
          <p:nvPr/>
        </p:nvSpPr>
        <p:spPr>
          <a:xfrm flipV="1">
            <a:off x="4914218" y="763760"/>
            <a:ext cx="54856" cy="54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5" name="Picture 14" descr="A white rectangular sign with purple text&#10;&#10;Description automatically generated">
            <a:extLst>
              <a:ext uri="{FF2B5EF4-FFF2-40B4-BE49-F238E27FC236}">
                <a16:creationId xmlns:a16="http://schemas.microsoft.com/office/drawing/2014/main" id="{95CDA6C4-B586-0B77-CCC4-1637790C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370" y="2995026"/>
            <a:ext cx="4055614" cy="1278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E6BAE-0DC0-BE40-2530-AA13A5AC1511}"/>
              </a:ext>
            </a:extLst>
          </p:cNvPr>
          <p:cNvSpPr txBox="1"/>
          <p:nvPr/>
        </p:nvSpPr>
        <p:spPr>
          <a:xfrm>
            <a:off x="8984335" y="1609271"/>
            <a:ext cx="5264705" cy="179485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r>
              <a:rPr lang="en-US" sz="1080" dirty="0">
                <a:latin typeface="IBM Plex Sans Light" panose="020B0403050203000203" pitchFamily="34" charset="0"/>
              </a:rPr>
              <a:t>⭐ </a:t>
            </a:r>
            <a:r>
              <a:rPr lang="en-US" sz="1080" b="1" dirty="0">
                <a:latin typeface="IBM Plex Sans Light" panose="020B0403050203000203" pitchFamily="34" charset="0"/>
              </a:rPr>
              <a:t>25k+</a:t>
            </a:r>
            <a:r>
              <a:rPr lang="en-US" sz="1080" dirty="0">
                <a:latin typeface="IBM Plex Sans Light" panose="020B0403050203000203" pitchFamily="34" charset="0"/>
              </a:rPr>
              <a:t> GitHub stars</a:t>
            </a:r>
          </a:p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r>
              <a:rPr lang="en-US" sz="1080" b="1" dirty="0"/>
              <a:t>10M+</a:t>
            </a:r>
            <a:r>
              <a:rPr lang="en-US" sz="1080" dirty="0"/>
              <a:t> Social impressions</a:t>
            </a:r>
          </a:p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r>
              <a:rPr lang="en-US" sz="1080" b="1" dirty="0"/>
              <a:t>🐍</a:t>
            </a:r>
            <a:r>
              <a:rPr lang="en-US" sz="1080" dirty="0"/>
              <a:t> </a:t>
            </a:r>
            <a:r>
              <a:rPr lang="en-US" sz="1080" b="1" dirty="0"/>
              <a:t>380k+ </a:t>
            </a:r>
            <a:r>
              <a:rPr lang="en-US" sz="1080" dirty="0"/>
              <a:t>downloads/month from </a:t>
            </a:r>
            <a:r>
              <a:rPr lang="en-US" sz="1080" dirty="0">
                <a:hlinkClick r:id="rId5"/>
              </a:rPr>
              <a:t>PyPi</a:t>
            </a:r>
            <a:endParaRPr lang="en-US" sz="1080" dirty="0"/>
          </a:p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r>
              <a:rPr lang="en-US" sz="1080" b="1" dirty="0"/>
              <a:t>30+</a:t>
            </a:r>
            <a:r>
              <a:rPr lang="en-US" sz="1080" dirty="0"/>
              <a:t> YouTube videos</a:t>
            </a:r>
          </a:p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r>
              <a:rPr lang="en-US" sz="1080" dirty="0"/>
              <a:t>Countless Articles (Blogs, Medium…)</a:t>
            </a:r>
            <a:endParaRPr lang="en-US" sz="1080" b="1" dirty="0"/>
          </a:p>
          <a:p>
            <a:pPr marL="309511" lvl="1" indent="-173326">
              <a:spcAft>
                <a:spcPts val="1080"/>
              </a:spcAft>
              <a:tabLst>
                <a:tab pos="372366" algn="l"/>
              </a:tabLst>
            </a:pPr>
            <a:endParaRPr lang="en-US" sz="108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D1E8F-816F-03C7-DD12-5857675A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768" y="4658093"/>
            <a:ext cx="4611279" cy="1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906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FF0A9-0210-2865-87C7-9BA6A9C1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5AFE919-D9AD-7BC0-16B6-ACA00F36DE4C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4291724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>
                <a:solidFill>
                  <a:srgbClr val="0F62FE"/>
                </a:solidFill>
                <a:latin typeface="IBM Plex Sans Light" panose="020B0403050203000203" pitchFamily="34" charset="0"/>
              </a:rPr>
              <a:t>Ecosystem</a:t>
            </a:r>
          </a:p>
        </p:txBody>
      </p:sp>
      <p:pic>
        <p:nvPicPr>
          <p:cNvPr id="4" name="Picture 3" descr="A group of logos and symbols&#10;&#10;AI-generated content may be incorrect.">
            <a:extLst>
              <a:ext uri="{FF2B5EF4-FFF2-40B4-BE49-F238E27FC236}">
                <a16:creationId xmlns:a16="http://schemas.microsoft.com/office/drawing/2014/main" id="{5103565D-4468-CF26-72E8-D8A383FD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95" y="1225983"/>
            <a:ext cx="11169312" cy="6282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65EA9-92CC-68D1-27ED-9A6AC3F36896}"/>
              </a:ext>
            </a:extLst>
          </p:cNvPr>
          <p:cNvSpPr txBox="1"/>
          <p:nvPr/>
        </p:nvSpPr>
        <p:spPr>
          <a:xfrm>
            <a:off x="260364" y="1693944"/>
            <a:ext cx="4370763" cy="19872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274220" lvl="1" defTabSz="1097097"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RAG Frameworks</a:t>
            </a:r>
          </a:p>
          <a:p>
            <a:pPr marL="274220" lvl="1" defTabSz="1097097"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Agentic systems</a:t>
            </a:r>
          </a:p>
          <a:p>
            <a:pPr marL="274220" lvl="1" defTabSz="1097097"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Dataset generation</a:t>
            </a:r>
          </a:p>
          <a:p>
            <a:pPr marL="274220" lvl="1" defTabSz="1097097"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Vector databases</a:t>
            </a:r>
          </a:p>
          <a:p>
            <a:pPr marL="274220" lvl="1" defTabSz="1097097"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Client solutions</a:t>
            </a:r>
          </a:p>
          <a:p>
            <a:pPr marL="274220" lvl="1" defTabSz="1097097">
              <a:spcAft>
                <a:spcPts val="1440"/>
              </a:spcAft>
            </a:pPr>
            <a:endParaRPr lang="en-US" sz="108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97C1-0EFB-1459-EA18-DEC62BB6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F5EF35-F15F-4F36-8822-16574990A068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535218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319" kern="0" dirty="0" err="1">
                <a:solidFill>
                  <a:srgbClr val="0F62FE"/>
                </a:solidFill>
                <a:latin typeface="IBM Plex Mono" panose="020B0509050203000203" pitchFamily="49" charset="77"/>
              </a:rPr>
              <a:t>DoclingDocument</a:t>
            </a: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 data model</a:t>
            </a:r>
          </a:p>
        </p:txBody>
      </p:sp>
      <p:pic>
        <p:nvPicPr>
          <p:cNvPr id="1026" name="Picture 2" descr="doc_hierarchy_1">
            <a:extLst>
              <a:ext uri="{FF2B5EF4-FFF2-40B4-BE49-F238E27FC236}">
                <a16:creationId xmlns:a16="http://schemas.microsoft.com/office/drawing/2014/main" id="{DEED24BC-9E2B-7DF5-B4D8-AC417894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62" y="1998947"/>
            <a:ext cx="10362129" cy="478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D186E0-C2BE-1069-F891-21A180FD2F32}"/>
              </a:ext>
            </a:extLst>
          </p:cNvPr>
          <p:cNvGrpSpPr/>
          <p:nvPr/>
        </p:nvGrpSpPr>
        <p:grpSpPr>
          <a:xfrm>
            <a:off x="695145" y="1998948"/>
            <a:ext cx="2975137" cy="4930001"/>
            <a:chOff x="704130" y="2697533"/>
            <a:chExt cx="5737239" cy="95069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31111A-B221-CE20-420C-638A679AB34F}"/>
                </a:ext>
              </a:extLst>
            </p:cNvPr>
            <p:cNvSpPr/>
            <p:nvPr/>
          </p:nvSpPr>
          <p:spPr>
            <a:xfrm>
              <a:off x="704130" y="2697533"/>
              <a:ext cx="2753558" cy="8807058"/>
            </a:xfrm>
            <a:prstGeom prst="rect">
              <a:avLst/>
            </a:prstGeom>
            <a:solidFill>
              <a:srgbClr val="92D050">
                <a:alpha val="150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92E9A8-75EA-05AE-2590-D8272F027FE2}"/>
                </a:ext>
              </a:extLst>
            </p:cNvPr>
            <p:cNvSpPr/>
            <p:nvPr/>
          </p:nvSpPr>
          <p:spPr>
            <a:xfrm>
              <a:off x="708184" y="11504591"/>
              <a:ext cx="2753558" cy="699929"/>
            </a:xfrm>
            <a:prstGeom prst="rect">
              <a:avLst/>
            </a:prstGeom>
            <a:solidFill>
              <a:srgbClr val="92D050">
                <a:alpha val="804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20" dirty="0">
                  <a:solidFill>
                    <a:schemeClr val="bg1"/>
                  </a:solidFill>
                </a:rPr>
                <a:t>Enrich</a:t>
              </a:r>
            </a:p>
            <a:p>
              <a:pPr algn="ctr"/>
              <a:endParaRPr lang="en-US" sz="192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383CB-E635-9735-66B8-19D7C4386D34}"/>
                </a:ext>
              </a:extLst>
            </p:cNvPr>
            <p:cNvSpPr/>
            <p:nvPr/>
          </p:nvSpPr>
          <p:spPr bwMode="auto">
            <a:xfrm>
              <a:off x="3469855" y="11504594"/>
              <a:ext cx="2971514" cy="699929"/>
            </a:xfrm>
            <a:prstGeom prst="rect">
              <a:avLst/>
            </a:prstGeom>
            <a:solidFill>
              <a:srgbClr val="00B0F0">
                <a:alpha val="63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4857" tIns="54857" rIns="54857" bIns="548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5485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20" dirty="0">
                  <a:solidFill>
                    <a:schemeClr val="bg1"/>
                  </a:solidFill>
                </a:rPr>
                <a:t>Use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93851B-5255-3CE2-4897-EED37EB503CF}"/>
                </a:ext>
              </a:extLst>
            </p:cNvPr>
            <p:cNvSpPr/>
            <p:nvPr/>
          </p:nvSpPr>
          <p:spPr>
            <a:xfrm>
              <a:off x="3465798" y="2697533"/>
              <a:ext cx="2960580" cy="8807055"/>
            </a:xfrm>
            <a:prstGeom prst="rect">
              <a:avLst/>
            </a:prstGeom>
            <a:solidFill>
              <a:srgbClr val="00B0F0">
                <a:alpha val="1823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19B68D-9CCB-67EE-475F-3E67B1968EF5}"/>
                </a:ext>
              </a:extLst>
            </p:cNvPr>
            <p:cNvGrpSpPr/>
            <p:nvPr/>
          </p:nvGrpSpPr>
          <p:grpSpPr>
            <a:xfrm>
              <a:off x="3808667" y="3386380"/>
              <a:ext cx="2201567" cy="5272415"/>
              <a:chOff x="8767039" y="1001545"/>
              <a:chExt cx="844393" cy="19829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621BF-84EF-DAFF-6CB1-A83573B4762B}"/>
                  </a:ext>
                </a:extLst>
              </p:cNvPr>
              <p:cNvSpPr txBox="1"/>
              <p:nvPr/>
            </p:nvSpPr>
            <p:spPr>
              <a:xfrm>
                <a:off x="8767039" y="1496317"/>
                <a:ext cx="844393" cy="602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Export JSON, 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Markdown,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HTML,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86E764-370D-74BE-7BE2-34547F20BC88}"/>
                  </a:ext>
                </a:extLst>
              </p:cNvPr>
              <p:cNvSpPr/>
              <p:nvPr/>
            </p:nvSpPr>
            <p:spPr>
              <a:xfrm>
                <a:off x="8951495" y="1238476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{;}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56455A-2175-DFEF-1BC7-764C1EE0DDAD}"/>
                  </a:ext>
                </a:extLst>
              </p:cNvPr>
              <p:cNvSpPr/>
              <p:nvPr/>
            </p:nvSpPr>
            <p:spPr>
              <a:xfrm>
                <a:off x="8882109" y="1001545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</a:p>
            </p:txBody>
          </p:sp>
          <p:pic>
            <p:nvPicPr>
              <p:cNvPr id="15" name="Graphic 14" descr="Pie chart with solid fill">
                <a:extLst>
                  <a:ext uri="{FF2B5EF4-FFF2-40B4-BE49-F238E27FC236}">
                    <a16:creationId xmlns:a16="http://schemas.microsoft.com/office/drawing/2014/main" id="{C2D490A0-9157-AEBE-1CE4-662B24447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24664" y="1112102"/>
                <a:ext cx="162159" cy="162159"/>
              </a:xfrm>
              <a:prstGeom prst="rect">
                <a:avLst/>
              </a:prstGeom>
            </p:spPr>
          </p:pic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FF17A69-CBE6-82DC-0CEC-B7DDB7B57F7E}"/>
                  </a:ext>
                </a:extLst>
              </p:cNvPr>
              <p:cNvSpPr/>
              <p:nvPr/>
            </p:nvSpPr>
            <p:spPr>
              <a:xfrm>
                <a:off x="9402929" y="1148607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8F00D20-3637-EBE7-6320-08AD1D15F11F}"/>
                  </a:ext>
                </a:extLst>
              </p:cNvPr>
              <p:cNvSpPr/>
              <p:nvPr/>
            </p:nvSpPr>
            <p:spPr>
              <a:xfrm>
                <a:off x="9402929" y="1187402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F0398A9-D173-5645-38F5-30F8F4949E29}"/>
                  </a:ext>
                </a:extLst>
              </p:cNvPr>
              <p:cNvSpPr/>
              <p:nvPr/>
            </p:nvSpPr>
            <p:spPr>
              <a:xfrm>
                <a:off x="9402929" y="1226198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ACC612-90CD-F1A0-6826-0D064183793F}"/>
                  </a:ext>
                </a:extLst>
              </p:cNvPr>
              <p:cNvSpPr txBox="1"/>
              <p:nvPr/>
            </p:nvSpPr>
            <p:spPr>
              <a:xfrm>
                <a:off x="8917534" y="2649647"/>
                <a:ext cx="578817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Create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datasets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CFEF4B-E19C-9A6A-4D11-EB422E48593E}"/>
                </a:ext>
              </a:extLst>
            </p:cNvPr>
            <p:cNvSpPr txBox="1"/>
            <p:nvPr/>
          </p:nvSpPr>
          <p:spPr>
            <a:xfrm>
              <a:off x="4597544" y="10658961"/>
              <a:ext cx="569405" cy="49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08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027C8A-34C5-FF9A-9E81-AA35C80C5295}"/>
                </a:ext>
              </a:extLst>
            </p:cNvPr>
            <p:cNvSpPr txBox="1"/>
            <p:nvPr/>
          </p:nvSpPr>
          <p:spPr>
            <a:xfrm>
              <a:off x="3778184" y="10217726"/>
              <a:ext cx="2234254" cy="89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Chunking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for RAG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FD91C8-A743-5BDE-10C0-B626CA5FFC8D}"/>
                </a:ext>
              </a:extLst>
            </p:cNvPr>
            <p:cNvGrpSpPr/>
            <p:nvPr/>
          </p:nvGrpSpPr>
          <p:grpSpPr>
            <a:xfrm>
              <a:off x="4429275" y="8906804"/>
              <a:ext cx="1012042" cy="1305861"/>
              <a:chOff x="8176697" y="3011653"/>
              <a:chExt cx="380624" cy="491127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A916E48-9C5F-7CF3-405D-6BDBC1C57A8F}"/>
                  </a:ext>
                </a:extLst>
              </p:cNvPr>
              <p:cNvSpPr/>
              <p:nvPr/>
            </p:nvSpPr>
            <p:spPr>
              <a:xfrm>
                <a:off x="8189991" y="3012509"/>
                <a:ext cx="354035" cy="459045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604128-64C9-282C-481B-6CDD03AE6394}"/>
                  </a:ext>
                </a:extLst>
              </p:cNvPr>
              <p:cNvSpPr/>
              <p:nvPr/>
            </p:nvSpPr>
            <p:spPr>
              <a:xfrm>
                <a:off x="8176697" y="3011653"/>
                <a:ext cx="380624" cy="491127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E635589-B760-8AB6-2EBF-4FDD5CB07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3663" y="3179224"/>
                <a:ext cx="267022" cy="26702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8265A1-6BDC-88B4-301C-3E8B74231BCD}"/>
                </a:ext>
              </a:extLst>
            </p:cNvPr>
            <p:cNvGrpSpPr/>
            <p:nvPr/>
          </p:nvGrpSpPr>
          <p:grpSpPr>
            <a:xfrm>
              <a:off x="1310842" y="6448418"/>
              <a:ext cx="1737886" cy="2417805"/>
              <a:chOff x="8313574" y="2024524"/>
              <a:chExt cx="653611" cy="90932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4B840CA-1C90-1B6D-5C1F-9CEF3FE7C1F0}"/>
                  </a:ext>
                </a:extLst>
              </p:cNvPr>
              <p:cNvGrpSpPr/>
              <p:nvPr/>
            </p:nvGrpSpPr>
            <p:grpSpPr>
              <a:xfrm>
                <a:off x="8452513" y="2094229"/>
                <a:ext cx="380624" cy="491126"/>
                <a:chOff x="6973052" y="1059136"/>
                <a:chExt cx="436100" cy="562710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DC6003BE-84B7-020E-553D-580AC1180620}"/>
                    </a:ext>
                  </a:extLst>
                </p:cNvPr>
                <p:cNvSpPr/>
                <p:nvPr/>
              </p:nvSpPr>
              <p:spPr>
                <a:xfrm>
                  <a:off x="6988068" y="1079635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291AEE73-6C5D-24B1-0FCC-57D5C2ED529E}"/>
                    </a:ext>
                  </a:extLst>
                </p:cNvPr>
                <p:cNvSpPr/>
                <p:nvPr/>
              </p:nvSpPr>
              <p:spPr>
                <a:xfrm>
                  <a:off x="6973052" y="1059136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3C88D14-5064-FE17-E0FA-8F3027D8C977}"/>
                  </a:ext>
                </a:extLst>
              </p:cNvPr>
              <p:cNvGrpSpPr/>
              <p:nvPr/>
            </p:nvGrpSpPr>
            <p:grpSpPr>
              <a:xfrm>
                <a:off x="8524317" y="2024524"/>
                <a:ext cx="380624" cy="491126"/>
                <a:chOff x="6973052" y="1059134"/>
                <a:chExt cx="436100" cy="562710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DFADF9B3-4F13-C9E3-BA37-5DFDB8C295E7}"/>
                    </a:ext>
                  </a:extLst>
                </p:cNvPr>
                <p:cNvSpPr/>
                <p:nvPr/>
              </p:nvSpPr>
              <p:spPr>
                <a:xfrm>
                  <a:off x="6988068" y="1079637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 dirty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3E5DE8B-A664-BA49-C3DB-CF5D7E9DC890}"/>
                    </a:ext>
                  </a:extLst>
                </p:cNvPr>
                <p:cNvSpPr/>
                <p:nvPr/>
              </p:nvSpPr>
              <p:spPr>
                <a:xfrm>
                  <a:off x="6973052" y="1059134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1FD3B-AB1E-D006-85E2-FC812BAFA28E}"/>
                  </a:ext>
                </a:extLst>
              </p:cNvPr>
              <p:cNvSpPr txBox="1"/>
              <p:nvPr/>
            </p:nvSpPr>
            <p:spPr>
              <a:xfrm>
                <a:off x="8313574" y="2599022"/>
                <a:ext cx="653611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Docling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Document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FDD01B66-A1FA-032C-D008-F186742C5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61401" y="2162431"/>
                <a:ext cx="303779" cy="303779"/>
              </a:xfrm>
              <a:prstGeom prst="rect">
                <a:avLst/>
              </a:prstGeom>
            </p:spPr>
          </p:pic>
        </p:grp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164AF52-10C1-F01D-DC0F-EAC6E2E43386}"/>
                </a:ext>
              </a:extLst>
            </p:cNvPr>
            <p:cNvSpPr/>
            <p:nvPr/>
          </p:nvSpPr>
          <p:spPr>
            <a:xfrm rot="5400000">
              <a:off x="2944698" y="7366298"/>
              <a:ext cx="1227503" cy="730661"/>
            </a:xfrm>
            <a:prstGeom prst="triangl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19"/>
            </a:p>
          </p:txBody>
        </p:sp>
      </p:grpSp>
      <p:sp>
        <p:nvSpPr>
          <p:cNvPr id="42" name="Graphic 40">
            <a:extLst>
              <a:ext uri="{FF2B5EF4-FFF2-40B4-BE49-F238E27FC236}">
                <a16:creationId xmlns:a16="http://schemas.microsoft.com/office/drawing/2014/main" id="{42F01B6D-9307-E39D-ACB1-0C82724EA03B}"/>
              </a:ext>
            </a:extLst>
          </p:cNvPr>
          <p:cNvSpPr/>
          <p:nvPr/>
        </p:nvSpPr>
        <p:spPr>
          <a:xfrm>
            <a:off x="2494598" y="3952523"/>
            <a:ext cx="638760" cy="500626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89486B59-515F-BF19-C73C-BF25B337E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4395" y="4218898"/>
            <a:ext cx="444535" cy="4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D204-89E2-7DB0-5BDB-9B19D446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1FB7BD6-C11B-C89B-C7FF-8A7CF0F8DBF1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Design and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CA9D-196C-7151-50B4-A6A3A9D287A1}"/>
              </a:ext>
            </a:extLst>
          </p:cNvPr>
          <p:cNvGrpSpPr/>
          <p:nvPr/>
        </p:nvGrpSpPr>
        <p:grpSpPr>
          <a:xfrm>
            <a:off x="4819038" y="4760039"/>
            <a:ext cx="830213" cy="807749"/>
            <a:chOff x="1862578" y="3191899"/>
            <a:chExt cx="520466" cy="506383"/>
          </a:xfrm>
        </p:grpSpPr>
        <p:pic>
          <p:nvPicPr>
            <p:cNvPr id="4" name="Graphic 3" descr="Paper outline">
              <a:extLst>
                <a:ext uri="{FF2B5EF4-FFF2-40B4-BE49-F238E27FC236}">
                  <a16:creationId xmlns:a16="http://schemas.microsoft.com/office/drawing/2014/main" id="{C0F66066-1129-9661-B248-8A2BEE2B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0EE456-FE6D-C4FF-D8C3-CFE09B73D338}"/>
                </a:ext>
              </a:extLst>
            </p:cNvPr>
            <p:cNvSpPr txBox="1"/>
            <p:nvPr/>
          </p:nvSpPr>
          <p:spPr>
            <a:xfrm>
              <a:off x="1946176" y="3352445"/>
              <a:ext cx="436868" cy="243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20" dirty="0">
                  <a:latin typeface="Consolas" panose="020B0609020204030204" pitchFamily="49" charset="0"/>
                  <a:cs typeface="Consolas" panose="020B0609020204030204" pitchFamily="49" charset="0"/>
                </a:rPr>
                <a:t>&lt;/&gt;</a:t>
              </a:r>
              <a:endParaRPr lang="en-US" sz="108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FD9899B-1DF6-B605-CF5B-5335B78C0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673" y="5910886"/>
            <a:ext cx="779859" cy="779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1514E-CB69-9855-91DF-CA2766D6E6B3}"/>
              </a:ext>
            </a:extLst>
          </p:cNvPr>
          <p:cNvSpPr/>
          <p:nvPr/>
        </p:nvSpPr>
        <p:spPr>
          <a:xfrm>
            <a:off x="6642706" y="4698794"/>
            <a:ext cx="3100209" cy="2309456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920" dirty="0">
                <a:solidFill>
                  <a:srgbClr val="B48800"/>
                </a:solidFill>
              </a:rPr>
              <a:t>Simple Pipeline</a:t>
            </a:r>
          </a:p>
          <a:p>
            <a:endParaRPr lang="en-US" sz="19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759B2-3A85-50E7-AC4D-FF9CF3D8CE14}"/>
              </a:ext>
            </a:extLst>
          </p:cNvPr>
          <p:cNvSpPr txBox="1"/>
          <p:nvPr/>
        </p:nvSpPr>
        <p:spPr>
          <a:xfrm>
            <a:off x="6943369" y="6343387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Markup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Format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CCD1C16-21DF-52D8-DBC1-F6AFAB9FA2D0}"/>
              </a:ext>
            </a:extLst>
          </p:cNvPr>
          <p:cNvSpPr/>
          <p:nvPr/>
        </p:nvSpPr>
        <p:spPr>
          <a:xfrm rot="5400000">
            <a:off x="8079285" y="5576667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3B8131-18F4-7523-DE63-78719B2AAEC6}"/>
              </a:ext>
            </a:extLst>
          </p:cNvPr>
          <p:cNvSpPr/>
          <p:nvPr/>
        </p:nvSpPr>
        <p:spPr>
          <a:xfrm>
            <a:off x="9748089" y="1724703"/>
            <a:ext cx="1651920" cy="5283547"/>
          </a:xfrm>
          <a:prstGeom prst="rect">
            <a:avLst/>
          </a:prstGeom>
          <a:solidFill>
            <a:srgbClr val="92D050">
              <a:alpha val="1507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92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2964-22F7-914B-DD07-0CDDA0D4DF6F}"/>
              </a:ext>
            </a:extLst>
          </p:cNvPr>
          <p:cNvSpPr/>
          <p:nvPr/>
        </p:nvSpPr>
        <p:spPr>
          <a:xfrm>
            <a:off x="6642704" y="7008250"/>
            <a:ext cx="3100209" cy="4199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Build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E1D912-C2A9-32AE-2F98-EB5637962C39}"/>
              </a:ext>
            </a:extLst>
          </p:cNvPr>
          <p:cNvSpPr/>
          <p:nvPr/>
        </p:nvSpPr>
        <p:spPr>
          <a:xfrm>
            <a:off x="9750521" y="7008250"/>
            <a:ext cx="1651920" cy="419903"/>
          </a:xfrm>
          <a:prstGeom prst="rect">
            <a:avLst/>
          </a:prstGeom>
          <a:solidFill>
            <a:srgbClr val="92D050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Enrich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8E706E5-CC33-B77C-CCD1-7D9B03AEF64E}"/>
              </a:ext>
            </a:extLst>
          </p:cNvPr>
          <p:cNvSpPr/>
          <p:nvPr/>
        </p:nvSpPr>
        <p:spPr>
          <a:xfrm rot="2700000">
            <a:off x="9732214" y="5462397"/>
            <a:ext cx="531613" cy="316440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3AED6-1C5F-7470-FBF4-C5BB1FF2DD71}"/>
              </a:ext>
            </a:extLst>
          </p:cNvPr>
          <p:cNvSpPr/>
          <p:nvPr/>
        </p:nvSpPr>
        <p:spPr>
          <a:xfrm>
            <a:off x="2058808" y="1727017"/>
            <a:ext cx="7684106" cy="2401294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920" dirty="0">
                <a:solidFill>
                  <a:srgbClr val="B48800"/>
                </a:solidFill>
              </a:rPr>
              <a:t>PDF Pipeline</a:t>
            </a:r>
          </a:p>
          <a:p>
            <a:endParaRPr lang="en-US" sz="192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F231C-0E65-780B-C80A-066AE38C883A}"/>
              </a:ext>
            </a:extLst>
          </p:cNvPr>
          <p:cNvGrpSpPr/>
          <p:nvPr/>
        </p:nvGrpSpPr>
        <p:grpSpPr>
          <a:xfrm>
            <a:off x="8694703" y="5310703"/>
            <a:ext cx="607146" cy="783412"/>
            <a:chOff x="6973052" y="1059136"/>
            <a:chExt cx="436100" cy="56271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406157-B06A-3A86-5A4F-88CB25A33C9D}"/>
                </a:ext>
              </a:extLst>
            </p:cNvPr>
            <p:cNvSpPr/>
            <p:nvPr/>
          </p:nvSpPr>
          <p:spPr>
            <a:xfrm>
              <a:off x="6988068" y="1079635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4E7273-F154-3FE0-8FE1-7DB974206B9A}"/>
                </a:ext>
              </a:extLst>
            </p:cNvPr>
            <p:cNvSpPr/>
            <p:nvPr/>
          </p:nvSpPr>
          <p:spPr>
            <a:xfrm>
              <a:off x="6973052" y="1059136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09951-9D30-1832-75D7-968FDD352414}"/>
              </a:ext>
            </a:extLst>
          </p:cNvPr>
          <p:cNvGrpSpPr/>
          <p:nvPr/>
        </p:nvGrpSpPr>
        <p:grpSpPr>
          <a:xfrm>
            <a:off x="8809240" y="5199514"/>
            <a:ext cx="607146" cy="783412"/>
            <a:chOff x="6973052" y="1059134"/>
            <a:chExt cx="436100" cy="56271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6C36008-33B6-4D1E-9A6B-F945E8FC1DB8}"/>
                </a:ext>
              </a:extLst>
            </p:cNvPr>
            <p:cNvSpPr/>
            <p:nvPr/>
          </p:nvSpPr>
          <p:spPr>
            <a:xfrm>
              <a:off x="6988068" y="1079637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48EEB21-3C76-DD78-BBA0-394B70FA7363}"/>
                </a:ext>
              </a:extLst>
            </p:cNvPr>
            <p:cNvSpPr/>
            <p:nvPr/>
          </p:nvSpPr>
          <p:spPr>
            <a:xfrm>
              <a:off x="6973052" y="1059134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747DCE-A311-F3D8-0C2B-1756099F4006}"/>
              </a:ext>
            </a:extLst>
          </p:cNvPr>
          <p:cNvSpPr txBox="1"/>
          <p:nvPr/>
        </p:nvSpPr>
        <p:spPr>
          <a:xfrm>
            <a:off x="8554506" y="6293741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Assemble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Document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5770056-5E95-6FE9-EAFC-6199EB398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8393" y="5419494"/>
            <a:ext cx="484568" cy="4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61175EA-AA67-898E-1850-156472470B5E}"/>
              </a:ext>
            </a:extLst>
          </p:cNvPr>
          <p:cNvGrpSpPr/>
          <p:nvPr/>
        </p:nvGrpSpPr>
        <p:grpSpPr>
          <a:xfrm>
            <a:off x="4049126" y="4764432"/>
            <a:ext cx="807747" cy="807749"/>
            <a:chOff x="2025126" y="2377315"/>
            <a:chExt cx="506382" cy="506383"/>
          </a:xfrm>
        </p:grpSpPr>
        <p:pic>
          <p:nvPicPr>
            <p:cNvPr id="25" name="Graphic 24" descr="Paper outline">
              <a:extLst>
                <a:ext uri="{FF2B5EF4-FFF2-40B4-BE49-F238E27FC236}">
                  <a16:creationId xmlns:a16="http://schemas.microsoft.com/office/drawing/2014/main" id="{FB8E152A-A7DC-669E-7A31-451FEC71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126" y="2377315"/>
              <a:ext cx="506382" cy="506383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518BF7-6478-0841-6884-CB8C2AF1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50774" y="2591098"/>
              <a:ext cx="258500" cy="1590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59F61E4-E891-C78A-BBF1-4089CE5CA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199" y="5910886"/>
            <a:ext cx="779861" cy="7798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593284-0495-A065-076A-0744F76CB7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9486" y="5913331"/>
            <a:ext cx="779861" cy="779861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47DCE99C-7061-44AA-87EA-FE8EC4830998}"/>
              </a:ext>
            </a:extLst>
          </p:cNvPr>
          <p:cNvSpPr/>
          <p:nvPr/>
        </p:nvSpPr>
        <p:spPr>
          <a:xfrm>
            <a:off x="2577777" y="2219832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3A528-A03D-1E50-C854-0A08846B70BD}"/>
              </a:ext>
            </a:extLst>
          </p:cNvPr>
          <p:cNvGrpSpPr/>
          <p:nvPr/>
        </p:nvGrpSpPr>
        <p:grpSpPr>
          <a:xfrm>
            <a:off x="2390202" y="2130136"/>
            <a:ext cx="940097" cy="940097"/>
            <a:chOff x="2791655" y="3208723"/>
            <a:chExt cx="675252" cy="675252"/>
          </a:xfrm>
        </p:grpSpPr>
        <p:pic>
          <p:nvPicPr>
            <p:cNvPr id="31" name="Graphic 30" descr="Paper with solid fill">
              <a:extLst>
                <a:ext uri="{FF2B5EF4-FFF2-40B4-BE49-F238E27FC236}">
                  <a16:creationId xmlns:a16="http://schemas.microsoft.com/office/drawing/2014/main" id="{0190CAF1-BBCF-0D32-3655-F9956650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91655" y="3208723"/>
              <a:ext cx="675252" cy="675252"/>
            </a:xfrm>
            <a:prstGeom prst="rect">
              <a:avLst/>
            </a:prstGeom>
          </p:spPr>
        </p:pic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3757AE3-A1EA-C2E9-8DD6-A99F1862A7A6}"/>
                </a:ext>
              </a:extLst>
            </p:cNvPr>
            <p:cNvSpPr/>
            <p:nvPr/>
          </p:nvSpPr>
          <p:spPr>
            <a:xfrm>
              <a:off x="2990628" y="350326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41E6D87-EFBB-73CA-9B94-D1F1BF56E229}"/>
                </a:ext>
              </a:extLst>
            </p:cNvPr>
            <p:cNvSpPr/>
            <p:nvPr/>
          </p:nvSpPr>
          <p:spPr>
            <a:xfrm>
              <a:off x="2990628" y="3551776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9A9C067-F53B-4CDE-1F2A-538804150887}"/>
                </a:ext>
              </a:extLst>
            </p:cNvPr>
            <p:cNvSpPr/>
            <p:nvPr/>
          </p:nvSpPr>
          <p:spPr>
            <a:xfrm>
              <a:off x="2990628" y="360029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D991466-5885-0644-F850-A9714EA84FC6}"/>
                </a:ext>
              </a:extLst>
            </p:cNvPr>
            <p:cNvSpPr/>
            <p:nvPr/>
          </p:nvSpPr>
          <p:spPr>
            <a:xfrm rot="5400000">
              <a:off x="2993089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7DDDF1A-CF72-D2FF-7C36-F83DB6D25BFC}"/>
                </a:ext>
              </a:extLst>
            </p:cNvPr>
            <p:cNvSpPr/>
            <p:nvPr/>
          </p:nvSpPr>
          <p:spPr>
            <a:xfrm rot="5400000">
              <a:off x="3064077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0C43E3F-227F-D86C-FEEA-7AA2CBA4F3AE}"/>
                </a:ext>
              </a:extLst>
            </p:cNvPr>
            <p:cNvSpPr/>
            <p:nvPr/>
          </p:nvSpPr>
          <p:spPr>
            <a:xfrm>
              <a:off x="2990628" y="336168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564BA90-7590-BEFD-EA96-D5DF6876ED35}"/>
                </a:ext>
              </a:extLst>
            </p:cNvPr>
            <p:cNvSpPr/>
            <p:nvPr/>
          </p:nvSpPr>
          <p:spPr>
            <a:xfrm>
              <a:off x="2990628" y="340931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311B6C4-4173-496E-C7E7-1D838FB5DB08}"/>
                </a:ext>
              </a:extLst>
            </p:cNvPr>
            <p:cNvSpPr/>
            <p:nvPr/>
          </p:nvSpPr>
          <p:spPr>
            <a:xfrm>
              <a:off x="2990628" y="35219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082BCE0-7571-4D29-7C5E-EE770716A4BC}"/>
                </a:ext>
              </a:extLst>
            </p:cNvPr>
            <p:cNvSpPr/>
            <p:nvPr/>
          </p:nvSpPr>
          <p:spPr>
            <a:xfrm>
              <a:off x="2990628" y="35727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C79986-EB79-605F-9AEF-00D683DD36FB}"/>
              </a:ext>
            </a:extLst>
          </p:cNvPr>
          <p:cNvSpPr txBox="1"/>
          <p:nvPr/>
        </p:nvSpPr>
        <p:spPr>
          <a:xfrm>
            <a:off x="5662638" y="3472602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Layout</a:t>
            </a:r>
          </a:p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Analysis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BAB0FA-2025-CDA9-625A-F5B0A7F6CE6F}"/>
              </a:ext>
            </a:extLst>
          </p:cNvPr>
          <p:cNvGrpSpPr/>
          <p:nvPr/>
        </p:nvGrpSpPr>
        <p:grpSpPr>
          <a:xfrm>
            <a:off x="5389338" y="2130136"/>
            <a:ext cx="940097" cy="940097"/>
            <a:chOff x="4380844" y="3702984"/>
            <a:chExt cx="675252" cy="675252"/>
          </a:xfrm>
        </p:grpSpPr>
        <p:pic>
          <p:nvPicPr>
            <p:cNvPr id="43" name="Graphic 42" descr="Paper with solid fill">
              <a:extLst>
                <a:ext uri="{FF2B5EF4-FFF2-40B4-BE49-F238E27FC236}">
                  <a16:creationId xmlns:a16="http://schemas.microsoft.com/office/drawing/2014/main" id="{8FB1A681-30D8-4833-BB10-50AEACBE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80844" y="3702984"/>
              <a:ext cx="675252" cy="675252"/>
            </a:xfrm>
            <a:prstGeom prst="rect">
              <a:avLst/>
            </a:prstGeom>
          </p:spPr>
        </p:pic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26B552C-13DB-B6ED-0FEC-A45C7FDECDC1}"/>
                </a:ext>
              </a:extLst>
            </p:cNvPr>
            <p:cNvSpPr/>
            <p:nvPr/>
          </p:nvSpPr>
          <p:spPr>
            <a:xfrm>
              <a:off x="4571840" y="399752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3757B52-F428-2817-8B31-D49B746B632A}"/>
                </a:ext>
              </a:extLst>
            </p:cNvPr>
            <p:cNvSpPr/>
            <p:nvPr/>
          </p:nvSpPr>
          <p:spPr>
            <a:xfrm>
              <a:off x="4571840" y="4046037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70D9101-C487-2AAA-B727-0E83A67B7103}"/>
                </a:ext>
              </a:extLst>
            </p:cNvPr>
            <p:cNvSpPr/>
            <p:nvPr/>
          </p:nvSpPr>
          <p:spPr>
            <a:xfrm>
              <a:off x="4571840" y="409455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C3657F5-751E-EFE0-7F75-257C5E94A148}"/>
                </a:ext>
              </a:extLst>
            </p:cNvPr>
            <p:cNvSpPr/>
            <p:nvPr/>
          </p:nvSpPr>
          <p:spPr>
            <a:xfrm rot="5400000">
              <a:off x="4574292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E94C5D1-41B4-FA4C-EFAB-C93313BC6B8A}"/>
                </a:ext>
              </a:extLst>
            </p:cNvPr>
            <p:cNvSpPr/>
            <p:nvPr/>
          </p:nvSpPr>
          <p:spPr>
            <a:xfrm rot="5400000">
              <a:off x="4645280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A2162C2-A114-D856-0D2B-55FBD268BB0A}"/>
                </a:ext>
              </a:extLst>
            </p:cNvPr>
            <p:cNvSpPr/>
            <p:nvPr/>
          </p:nvSpPr>
          <p:spPr>
            <a:xfrm>
              <a:off x="4571831" y="385595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542BB75-1BE6-488F-E3DD-831DB6788EAE}"/>
                </a:ext>
              </a:extLst>
            </p:cNvPr>
            <p:cNvSpPr/>
            <p:nvPr/>
          </p:nvSpPr>
          <p:spPr>
            <a:xfrm>
              <a:off x="4571831" y="390358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41AA651-9F6C-753F-181D-971C5BC4B93C}"/>
                </a:ext>
              </a:extLst>
            </p:cNvPr>
            <p:cNvSpPr/>
            <p:nvPr/>
          </p:nvSpPr>
          <p:spPr>
            <a:xfrm>
              <a:off x="4571831" y="40161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4B330EE-0FF5-B072-2E54-0C12575E6908}"/>
                </a:ext>
              </a:extLst>
            </p:cNvPr>
            <p:cNvSpPr/>
            <p:nvPr/>
          </p:nvSpPr>
          <p:spPr>
            <a:xfrm>
              <a:off x="4571831" y="40669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806F54E-40AB-4AB0-C998-07EC0FE3D832}"/>
                </a:ext>
              </a:extLst>
            </p:cNvPr>
            <p:cNvSpPr/>
            <p:nvPr/>
          </p:nvSpPr>
          <p:spPr>
            <a:xfrm>
              <a:off x="4571840" y="416031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72CDB5E-D273-A268-2C13-A886C52AB5CC}"/>
                </a:ext>
              </a:extLst>
            </p:cNvPr>
            <p:cNvSpPr/>
            <p:nvPr/>
          </p:nvSpPr>
          <p:spPr>
            <a:xfrm>
              <a:off x="4571831" y="4211997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05CE1BD-1536-09CF-01E0-861E6D583D5B}"/>
                </a:ext>
              </a:extLst>
            </p:cNvPr>
            <p:cNvSpPr/>
            <p:nvPr/>
          </p:nvSpPr>
          <p:spPr>
            <a:xfrm>
              <a:off x="4556588" y="3837732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099B2571-C587-6839-CCB2-A438062C904B}"/>
                </a:ext>
              </a:extLst>
            </p:cNvPr>
            <p:cNvSpPr/>
            <p:nvPr/>
          </p:nvSpPr>
          <p:spPr>
            <a:xfrm>
              <a:off x="4556588" y="3958514"/>
              <a:ext cx="220578" cy="165937"/>
            </a:xfrm>
            <a:prstGeom prst="roundRect">
              <a:avLst>
                <a:gd name="adj" fmla="val 5432"/>
              </a:avLst>
            </a:prstGeom>
            <a:solidFill>
              <a:srgbClr val="ED3134">
                <a:alpha val="65490"/>
              </a:srgbClr>
            </a:solidFill>
            <a:ln w="19050" cap="flat" cmpd="sng" algn="ctr">
              <a:solidFill>
                <a:srgbClr val="8B1C1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9075485-E6C1-CA32-B70C-E97B9D82B5DA}"/>
              </a:ext>
            </a:extLst>
          </p:cNvPr>
          <p:cNvSpPr txBox="1"/>
          <p:nvPr/>
        </p:nvSpPr>
        <p:spPr>
          <a:xfrm>
            <a:off x="2453525" y="3463253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PDF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pages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DE19EA-6839-BF1D-4928-637BADCD8C0F}"/>
              </a:ext>
            </a:extLst>
          </p:cNvPr>
          <p:cNvGrpSpPr/>
          <p:nvPr/>
        </p:nvGrpSpPr>
        <p:grpSpPr>
          <a:xfrm>
            <a:off x="6907217" y="2130136"/>
            <a:ext cx="940097" cy="940097"/>
            <a:chOff x="4953049" y="2994965"/>
            <a:chExt cx="675252" cy="67525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C638E3-DA3B-4A78-283A-49055BC06BD3}"/>
                </a:ext>
              </a:extLst>
            </p:cNvPr>
            <p:cNvGrpSpPr/>
            <p:nvPr/>
          </p:nvGrpSpPr>
          <p:grpSpPr>
            <a:xfrm>
              <a:off x="5146688" y="3257780"/>
              <a:ext cx="209989" cy="140872"/>
              <a:chOff x="5778061" y="3465924"/>
              <a:chExt cx="209989" cy="14087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EDF3D9-A34D-4DCE-8F6A-6BA813DD9990}"/>
                  </a:ext>
                </a:extLst>
              </p:cNvPr>
              <p:cNvSpPr/>
              <p:nvPr/>
            </p:nvSpPr>
            <p:spPr>
              <a:xfrm>
                <a:off x="5778061" y="3465924"/>
                <a:ext cx="209989" cy="360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0259CB4-02F1-268D-C647-4A73F401302D}"/>
                  </a:ext>
                </a:extLst>
              </p:cNvPr>
              <p:cNvSpPr/>
              <p:nvPr/>
            </p:nvSpPr>
            <p:spPr>
              <a:xfrm>
                <a:off x="5780180" y="3512336"/>
                <a:ext cx="74519" cy="94460"/>
              </a:xfrm>
              <a:prstGeom prst="rect">
                <a:avLst/>
              </a:prstGeom>
              <a:solidFill>
                <a:srgbClr val="ED3134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BAB712E-D241-3C63-D6CB-EB3EF5D46E24}"/>
                  </a:ext>
                </a:extLst>
              </p:cNvPr>
              <p:cNvSpPr/>
              <p:nvPr/>
            </p:nvSpPr>
            <p:spPr>
              <a:xfrm>
                <a:off x="5854700" y="3512336"/>
                <a:ext cx="63501" cy="94460"/>
              </a:xfrm>
              <a:prstGeom prst="rect">
                <a:avLst/>
              </a:prstGeom>
              <a:solidFill>
                <a:srgbClr val="15608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6FB5317-3ED0-E6AD-46B4-2B3492288C69}"/>
                  </a:ext>
                </a:extLst>
              </p:cNvPr>
              <p:cNvSpPr/>
              <p:nvPr/>
            </p:nvSpPr>
            <p:spPr>
              <a:xfrm>
                <a:off x="5927725" y="3512336"/>
                <a:ext cx="60325" cy="94460"/>
              </a:xfrm>
              <a:prstGeom prst="rect">
                <a:avLst/>
              </a:prstGeom>
              <a:solidFill>
                <a:srgbClr val="A02B93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60" name="Graphic 59" descr="Paper with solid fill">
              <a:extLst>
                <a:ext uri="{FF2B5EF4-FFF2-40B4-BE49-F238E27FC236}">
                  <a16:creationId xmlns:a16="http://schemas.microsoft.com/office/drawing/2014/main" id="{67F66C61-DB4B-7141-9AD1-D33909A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53049" y="2994965"/>
              <a:ext cx="675252" cy="675252"/>
            </a:xfrm>
            <a:prstGeom prst="rect">
              <a:avLst/>
            </a:prstGeom>
          </p:spPr>
        </p:pic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D784145-722B-FC97-699C-5D311F8B1BC2}"/>
                </a:ext>
              </a:extLst>
            </p:cNvPr>
            <p:cNvSpPr/>
            <p:nvPr/>
          </p:nvSpPr>
          <p:spPr>
            <a:xfrm>
              <a:off x="5145761" y="328950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D826E3B-CC33-2525-97B4-A4D9281EE05B}"/>
                </a:ext>
              </a:extLst>
            </p:cNvPr>
            <p:cNvSpPr/>
            <p:nvPr/>
          </p:nvSpPr>
          <p:spPr>
            <a:xfrm>
              <a:off x="5145761" y="3338018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1343D72-5A06-1795-75FB-0168273BCE9E}"/>
                </a:ext>
              </a:extLst>
            </p:cNvPr>
            <p:cNvSpPr/>
            <p:nvPr/>
          </p:nvSpPr>
          <p:spPr>
            <a:xfrm>
              <a:off x="5145761" y="338653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B23B6EE-8707-DF1C-157A-207380A91929}"/>
                </a:ext>
              </a:extLst>
            </p:cNvPr>
            <p:cNvSpPr/>
            <p:nvPr/>
          </p:nvSpPr>
          <p:spPr>
            <a:xfrm rot="5400000">
              <a:off x="5148222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86B2380-06F8-3B83-8491-B51AF1F250E6}"/>
                </a:ext>
              </a:extLst>
            </p:cNvPr>
            <p:cNvSpPr/>
            <p:nvPr/>
          </p:nvSpPr>
          <p:spPr>
            <a:xfrm rot="5400000">
              <a:off x="5219210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47C1472-E9B4-80B8-82AB-9CB6139696E4}"/>
                </a:ext>
              </a:extLst>
            </p:cNvPr>
            <p:cNvSpPr/>
            <p:nvPr/>
          </p:nvSpPr>
          <p:spPr>
            <a:xfrm>
              <a:off x="5145761" y="33081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79EEB7B-DDE6-A96D-49BE-4F44882C6CA1}"/>
                </a:ext>
              </a:extLst>
            </p:cNvPr>
            <p:cNvSpPr/>
            <p:nvPr/>
          </p:nvSpPr>
          <p:spPr>
            <a:xfrm>
              <a:off x="5145761" y="33589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569ECB0-F51D-CEBC-266B-542170B76129}"/>
              </a:ext>
            </a:extLst>
          </p:cNvPr>
          <p:cNvSpPr txBox="1"/>
          <p:nvPr/>
        </p:nvSpPr>
        <p:spPr>
          <a:xfrm>
            <a:off x="7090839" y="351388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Table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Structure</a:t>
            </a:r>
          </a:p>
        </p:txBody>
      </p:sp>
      <p:pic>
        <p:nvPicPr>
          <p:cNvPr id="73" name="Graphic 72" descr="Paper with solid fill">
            <a:extLst>
              <a:ext uri="{FF2B5EF4-FFF2-40B4-BE49-F238E27FC236}">
                <a16:creationId xmlns:a16="http://schemas.microsoft.com/office/drawing/2014/main" id="{2AF09E4D-DE41-53B0-B978-CA584E97F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7987" y="2626940"/>
            <a:ext cx="940097" cy="94009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DE727D4-2DA9-DF82-B1AF-E16CF9AB68E0}"/>
              </a:ext>
            </a:extLst>
          </p:cNvPr>
          <p:cNvGrpSpPr/>
          <p:nvPr/>
        </p:nvGrpSpPr>
        <p:grpSpPr>
          <a:xfrm>
            <a:off x="5700170" y="2626940"/>
            <a:ext cx="940097" cy="940097"/>
            <a:chOff x="4497095" y="4439571"/>
            <a:chExt cx="675252" cy="675252"/>
          </a:xfrm>
        </p:grpSpPr>
        <p:pic>
          <p:nvPicPr>
            <p:cNvPr id="75" name="Graphic 74" descr="Paper with solid fill">
              <a:extLst>
                <a:ext uri="{FF2B5EF4-FFF2-40B4-BE49-F238E27FC236}">
                  <a16:creationId xmlns:a16="http://schemas.microsoft.com/office/drawing/2014/main" id="{894B7BB6-82A9-CE24-6D8F-2EFE434D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7095" y="4439571"/>
              <a:ext cx="675252" cy="675252"/>
            </a:xfrm>
            <a:prstGeom prst="rect">
              <a:avLst/>
            </a:prstGeom>
          </p:spPr>
        </p:pic>
        <p:pic>
          <p:nvPicPr>
            <p:cNvPr id="76" name="Graphic 75" descr="Pie chart with solid fill">
              <a:extLst>
                <a:ext uri="{FF2B5EF4-FFF2-40B4-BE49-F238E27FC236}">
                  <a16:creationId xmlns:a16="http://schemas.microsoft.com/office/drawing/2014/main" id="{7B978AB5-14E9-9DBE-2FD2-74BA0790F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2796" y="4693596"/>
              <a:ext cx="185794" cy="185794"/>
            </a:xfrm>
            <a:prstGeom prst="rect">
              <a:avLst/>
            </a:prstGeom>
          </p:spPr>
        </p:pic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94C0EA-34A7-1A61-67C6-7673F081448A}"/>
                </a:ext>
              </a:extLst>
            </p:cNvPr>
            <p:cNvSpPr/>
            <p:nvPr/>
          </p:nvSpPr>
          <p:spPr>
            <a:xfrm>
              <a:off x="4696068" y="4608421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AE9EB75-5A2C-51FE-3D18-1F563B1C317D}"/>
                </a:ext>
              </a:extLst>
            </p:cNvPr>
            <p:cNvSpPr/>
            <p:nvPr/>
          </p:nvSpPr>
          <p:spPr>
            <a:xfrm>
              <a:off x="4696068" y="4656046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EAC3C8A-DA88-7D01-1CD4-1AA32D76140D}"/>
                </a:ext>
              </a:extLst>
            </p:cNvPr>
            <p:cNvSpPr/>
            <p:nvPr/>
          </p:nvSpPr>
          <p:spPr>
            <a:xfrm>
              <a:off x="4877043" y="47354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81617D0-DDCD-828D-1D37-DD1F3617509F}"/>
                </a:ext>
              </a:extLst>
            </p:cNvPr>
            <p:cNvSpPr/>
            <p:nvPr/>
          </p:nvSpPr>
          <p:spPr>
            <a:xfrm>
              <a:off x="4877043" y="477987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A57B81-95A4-74FD-39BE-B74AC0B3AABB}"/>
                </a:ext>
              </a:extLst>
            </p:cNvPr>
            <p:cNvSpPr/>
            <p:nvPr/>
          </p:nvSpPr>
          <p:spPr>
            <a:xfrm>
              <a:off x="4877043" y="48243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9793CB3-DF60-7606-D6E0-7AD796CDBE79}"/>
                </a:ext>
              </a:extLst>
            </p:cNvPr>
            <p:cNvSpPr/>
            <p:nvPr/>
          </p:nvSpPr>
          <p:spPr>
            <a:xfrm>
              <a:off x="4696076" y="4903721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39AE3D8-6023-94AE-F5E9-8AD17CE9F6EB}"/>
                </a:ext>
              </a:extLst>
            </p:cNvPr>
            <p:cNvSpPr/>
            <p:nvPr/>
          </p:nvSpPr>
          <p:spPr>
            <a:xfrm>
              <a:off x="4694879" y="4950079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76CEE4D-BC29-70CF-47B7-CAAA74883D8F}"/>
                </a:ext>
              </a:extLst>
            </p:cNvPr>
            <p:cNvSpPr/>
            <p:nvPr/>
          </p:nvSpPr>
          <p:spPr>
            <a:xfrm>
              <a:off x="4679449" y="4590123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B93D811-F146-5220-CC50-1D0817EA699A}"/>
                </a:ext>
              </a:extLst>
            </p:cNvPr>
            <p:cNvSpPr/>
            <p:nvPr/>
          </p:nvSpPr>
          <p:spPr>
            <a:xfrm>
              <a:off x="4679458" y="4884087"/>
              <a:ext cx="295375" cy="112755"/>
            </a:xfrm>
            <a:prstGeom prst="roundRect">
              <a:avLst>
                <a:gd name="adj" fmla="val 5432"/>
              </a:avLst>
            </a:prstGeom>
            <a:solidFill>
              <a:srgbClr val="FFE300">
                <a:alpha val="78000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6A9EF8B-78C3-4573-84DA-A5E2F94FEF96}"/>
                </a:ext>
              </a:extLst>
            </p:cNvPr>
            <p:cNvSpPr/>
            <p:nvPr/>
          </p:nvSpPr>
          <p:spPr>
            <a:xfrm>
              <a:off x="4679449" y="4693598"/>
              <a:ext cx="273909" cy="185793"/>
            </a:xfrm>
            <a:prstGeom prst="roundRect">
              <a:avLst>
                <a:gd name="adj" fmla="val 5432"/>
              </a:avLst>
            </a:prstGeom>
            <a:solidFill>
              <a:srgbClr val="FFE3A5">
                <a:alpha val="65691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E077482-F8A7-135F-A99B-DF9D109B3D50}"/>
              </a:ext>
            </a:extLst>
          </p:cNvPr>
          <p:cNvGrpSpPr/>
          <p:nvPr/>
        </p:nvGrpSpPr>
        <p:grpSpPr>
          <a:xfrm>
            <a:off x="3901851" y="2130136"/>
            <a:ext cx="940097" cy="940097"/>
            <a:chOff x="3427149" y="3675742"/>
            <a:chExt cx="675252" cy="675252"/>
          </a:xfrm>
        </p:grpSpPr>
        <p:pic>
          <p:nvPicPr>
            <p:cNvPr id="88" name="Graphic 87" descr="Paper with solid fill">
              <a:extLst>
                <a:ext uri="{FF2B5EF4-FFF2-40B4-BE49-F238E27FC236}">
                  <a16:creationId xmlns:a16="http://schemas.microsoft.com/office/drawing/2014/main" id="{24D8EDC2-6995-CEC4-379C-6A5DB454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27149" y="3675742"/>
              <a:ext cx="675252" cy="675252"/>
            </a:xfrm>
            <a:prstGeom prst="rect">
              <a:avLst/>
            </a:prstGeom>
          </p:spPr>
        </p:pic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37F7D62-AC70-A974-6F5D-8FD226128625}"/>
                </a:ext>
              </a:extLst>
            </p:cNvPr>
            <p:cNvSpPr/>
            <p:nvPr/>
          </p:nvSpPr>
          <p:spPr>
            <a:xfrm>
              <a:off x="3626131" y="397028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884F4F2-450F-317A-DE43-010D92A7687E}"/>
                </a:ext>
              </a:extLst>
            </p:cNvPr>
            <p:cNvSpPr/>
            <p:nvPr/>
          </p:nvSpPr>
          <p:spPr>
            <a:xfrm>
              <a:off x="3626131" y="4018795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3DB8773-C9F5-7C34-AB46-976FC4A0FC88}"/>
                </a:ext>
              </a:extLst>
            </p:cNvPr>
            <p:cNvSpPr/>
            <p:nvPr/>
          </p:nvSpPr>
          <p:spPr>
            <a:xfrm>
              <a:off x="3626131" y="406731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71B8FA8-39EB-20DF-70C2-53D224130DFB}"/>
                </a:ext>
              </a:extLst>
            </p:cNvPr>
            <p:cNvSpPr/>
            <p:nvPr/>
          </p:nvSpPr>
          <p:spPr>
            <a:xfrm rot="5400000">
              <a:off x="3628583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583C59D-2A33-CCFB-8F9A-75DC76CC40B5}"/>
                </a:ext>
              </a:extLst>
            </p:cNvPr>
            <p:cNvSpPr/>
            <p:nvPr/>
          </p:nvSpPr>
          <p:spPr>
            <a:xfrm rot="5400000">
              <a:off x="3699571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1C92A8-35AD-4002-DCA5-E8325FD9645A}"/>
                </a:ext>
              </a:extLst>
            </p:cNvPr>
            <p:cNvSpPr/>
            <p:nvPr/>
          </p:nvSpPr>
          <p:spPr>
            <a:xfrm>
              <a:off x="3626122" y="3828717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1C87B07-A8AF-9E69-7D6D-0E11F307ADF5}"/>
                </a:ext>
              </a:extLst>
            </p:cNvPr>
            <p:cNvSpPr/>
            <p:nvPr/>
          </p:nvSpPr>
          <p:spPr>
            <a:xfrm>
              <a:off x="3626122" y="3876342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3B33F6C-5EE7-E51A-4F2B-2C6613AA6C31}"/>
                </a:ext>
              </a:extLst>
            </p:cNvPr>
            <p:cNvSpPr/>
            <p:nvPr/>
          </p:nvSpPr>
          <p:spPr>
            <a:xfrm>
              <a:off x="3626122" y="39889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0685E8F-1474-367C-F610-48532C05F867}"/>
                </a:ext>
              </a:extLst>
            </p:cNvPr>
            <p:cNvSpPr/>
            <p:nvPr/>
          </p:nvSpPr>
          <p:spPr>
            <a:xfrm>
              <a:off x="3626122" y="40397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A87DDD0-2E16-E32B-B6AF-EB09FC27EDBF}"/>
                </a:ext>
              </a:extLst>
            </p:cNvPr>
            <p:cNvSpPr/>
            <p:nvPr/>
          </p:nvSpPr>
          <p:spPr>
            <a:xfrm>
              <a:off x="3626131" y="4133074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0375813-EFBC-6CE6-014C-62EECA64234A}"/>
                </a:ext>
              </a:extLst>
            </p:cNvPr>
            <p:cNvSpPr/>
            <p:nvPr/>
          </p:nvSpPr>
          <p:spPr>
            <a:xfrm>
              <a:off x="3626122" y="4184755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00" name="Graphic 99" descr="Paper with solid fill">
            <a:extLst>
              <a:ext uri="{FF2B5EF4-FFF2-40B4-BE49-F238E27FC236}">
                <a16:creationId xmlns:a16="http://schemas.microsoft.com/office/drawing/2014/main" id="{47F77A4B-3A28-9590-0034-8F3BB16FFB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23801" y="2626940"/>
            <a:ext cx="940097" cy="940097"/>
          </a:xfrm>
          <a:prstGeom prst="rect">
            <a:avLst/>
          </a:prstGeom>
        </p:spPr>
      </p:pic>
      <p:pic>
        <p:nvPicPr>
          <p:cNvPr id="101" name="Graphic 100" descr="Pie chart with solid fill">
            <a:extLst>
              <a:ext uri="{FF2B5EF4-FFF2-40B4-BE49-F238E27FC236}">
                <a16:creationId xmlns:a16="http://schemas.microsoft.com/office/drawing/2014/main" id="{B38027E2-9E81-D761-0D41-39D737F7D3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68415" y="2980598"/>
            <a:ext cx="258665" cy="258665"/>
          </a:xfrm>
          <a:prstGeom prst="rect">
            <a:avLst/>
          </a:prstGeom>
        </p:spPr>
      </p:pic>
      <p:sp>
        <p:nvSpPr>
          <p:cNvPr id="102" name="Freeform 101">
            <a:extLst>
              <a:ext uri="{FF2B5EF4-FFF2-40B4-BE49-F238E27FC236}">
                <a16:creationId xmlns:a16="http://schemas.microsoft.com/office/drawing/2014/main" id="{014F1890-179F-483B-E82A-477FCCEB2291}"/>
              </a:ext>
            </a:extLst>
          </p:cNvPr>
          <p:cNvSpPr/>
          <p:nvPr/>
        </p:nvSpPr>
        <p:spPr>
          <a:xfrm>
            <a:off x="2897205" y="2729865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90BCA71A-A9B4-3A98-A95A-5069808EEB89}"/>
              </a:ext>
            </a:extLst>
          </p:cNvPr>
          <p:cNvSpPr/>
          <p:nvPr/>
        </p:nvSpPr>
        <p:spPr>
          <a:xfrm>
            <a:off x="4500813" y="2862016"/>
            <a:ext cx="127305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1FF74E6D-8481-D25C-1247-B42EC978C161}"/>
              </a:ext>
            </a:extLst>
          </p:cNvPr>
          <p:cNvSpPr/>
          <p:nvPr/>
        </p:nvSpPr>
        <p:spPr>
          <a:xfrm>
            <a:off x="4500813" y="2928320"/>
            <a:ext cx="127305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CCDA4FAC-6E47-08D6-DBC8-D1748147191C}"/>
              </a:ext>
            </a:extLst>
          </p:cNvPr>
          <p:cNvSpPr/>
          <p:nvPr/>
        </p:nvSpPr>
        <p:spPr>
          <a:xfrm>
            <a:off x="4752770" y="3038826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634106F-F7AF-FA71-4994-0931101D1BAF}"/>
              </a:ext>
            </a:extLst>
          </p:cNvPr>
          <p:cNvSpPr/>
          <p:nvPr/>
        </p:nvSpPr>
        <p:spPr>
          <a:xfrm>
            <a:off x="4752770" y="3100711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E938AD1E-3AB1-F470-EE54-C494055AF88A}"/>
              </a:ext>
            </a:extLst>
          </p:cNvPr>
          <p:cNvSpPr/>
          <p:nvPr/>
        </p:nvSpPr>
        <p:spPr>
          <a:xfrm>
            <a:off x="4752770" y="3162594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FF7D04-A7D9-C8B6-FFF2-8D541BE7F6A8}"/>
              </a:ext>
            </a:extLst>
          </p:cNvPr>
          <p:cNvSpPr txBox="1"/>
          <p:nvPr/>
        </p:nvSpPr>
        <p:spPr>
          <a:xfrm>
            <a:off x="4252222" y="3569912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OCR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B06D98-65F7-1589-DA15-B15A5075CA5F}"/>
              </a:ext>
            </a:extLst>
          </p:cNvPr>
          <p:cNvGrpSpPr/>
          <p:nvPr/>
        </p:nvGrpSpPr>
        <p:grpSpPr>
          <a:xfrm>
            <a:off x="2708174" y="2626940"/>
            <a:ext cx="940097" cy="940097"/>
            <a:chOff x="3613121" y="2046618"/>
            <a:chExt cx="675252" cy="67525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A12FCC2-74B2-6E99-9741-E1A5840667AA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13" name="Graphic 112" descr="Paper with solid fill">
                <a:extLst>
                  <a:ext uri="{FF2B5EF4-FFF2-40B4-BE49-F238E27FC236}">
                    <a16:creationId xmlns:a16="http://schemas.microsoft.com/office/drawing/2014/main" id="{45004339-6169-F97C-9122-27E54E61C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919C68F-54BC-F4D3-B502-8B7C6B4BC146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BF29DC3-8BA5-EC46-642A-7838336D7E38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DCDD61-D421-BB31-81F6-DF66564A8C1E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EBBF09E-0F0C-1DB1-A35D-B1849295944E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0135A2-9AD1-BDF8-541C-0CAFCEC7EEAB}"/>
              </a:ext>
            </a:extLst>
          </p:cNvPr>
          <p:cNvSpPr/>
          <p:nvPr/>
        </p:nvSpPr>
        <p:spPr bwMode="auto">
          <a:xfrm>
            <a:off x="11407308" y="7008252"/>
            <a:ext cx="1782676" cy="419903"/>
          </a:xfrm>
          <a:prstGeom prst="rect">
            <a:avLst/>
          </a:prstGeom>
          <a:solidFill>
            <a:srgbClr val="00B0F0">
              <a:alpha val="63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ctr" anchorCtr="0" compatLnSpc="1">
            <a:prstTxWarp prst="textNoShape">
              <a:avLst/>
            </a:prstTxWarp>
          </a:bodyPr>
          <a:lstStyle/>
          <a:p>
            <a:pPr algn="ctr" defTabSz="548549" fontAlgn="base">
              <a:spcBef>
                <a:spcPct val="0"/>
              </a:spcBef>
              <a:spcAft>
                <a:spcPct val="0"/>
              </a:spcAft>
            </a:pPr>
            <a:r>
              <a:rPr lang="en-US" sz="192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A9A944C-8584-EC38-3601-229E9A516ABD}"/>
              </a:ext>
            </a:extLst>
          </p:cNvPr>
          <p:cNvSpPr/>
          <p:nvPr/>
        </p:nvSpPr>
        <p:spPr>
          <a:xfrm rot="5400000">
            <a:off x="3542600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8" name="Triangle 117">
            <a:extLst>
              <a:ext uri="{FF2B5EF4-FFF2-40B4-BE49-F238E27FC236}">
                <a16:creationId xmlns:a16="http://schemas.microsoft.com/office/drawing/2014/main" id="{98495C1D-9E24-4F1E-7603-45F8530BD882}"/>
              </a:ext>
            </a:extLst>
          </p:cNvPr>
          <p:cNvSpPr/>
          <p:nvPr/>
        </p:nvSpPr>
        <p:spPr>
          <a:xfrm rot="5400000">
            <a:off x="5012703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D49FECD3-FF89-0CFF-192E-DDBF19613876}"/>
              </a:ext>
            </a:extLst>
          </p:cNvPr>
          <p:cNvSpPr/>
          <p:nvPr/>
        </p:nvSpPr>
        <p:spPr>
          <a:xfrm rot="5400000">
            <a:off x="6482807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D7E7D803-07CA-1888-7453-4C598E430FE8}"/>
              </a:ext>
            </a:extLst>
          </p:cNvPr>
          <p:cNvSpPr/>
          <p:nvPr/>
        </p:nvSpPr>
        <p:spPr>
          <a:xfrm rot="5400000">
            <a:off x="8101219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09155D-4A92-C82C-876A-1EDE80F3F89D}"/>
              </a:ext>
            </a:extLst>
          </p:cNvPr>
          <p:cNvSpPr/>
          <p:nvPr/>
        </p:nvSpPr>
        <p:spPr>
          <a:xfrm>
            <a:off x="2062334" y="4130454"/>
            <a:ext cx="7684106" cy="4199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Build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78C2919B-B3CC-1E8A-AD7D-C84C954F70B3}"/>
              </a:ext>
            </a:extLst>
          </p:cNvPr>
          <p:cNvSpPr/>
          <p:nvPr/>
        </p:nvSpPr>
        <p:spPr>
          <a:xfrm rot="8100000">
            <a:off x="9736564" y="3523088"/>
            <a:ext cx="531613" cy="316440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5DCF67E-D7E4-162F-A970-AFAA2EA893FE}"/>
              </a:ext>
            </a:extLst>
          </p:cNvPr>
          <p:cNvGrpSpPr/>
          <p:nvPr/>
        </p:nvGrpSpPr>
        <p:grpSpPr>
          <a:xfrm>
            <a:off x="8578798" y="2429271"/>
            <a:ext cx="901209" cy="1514800"/>
            <a:chOff x="5425089" y="1717776"/>
            <a:chExt cx="564974" cy="9496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9DC2761-9318-14C1-ADF4-6D7F5F503F0C}"/>
                </a:ext>
              </a:extLst>
            </p:cNvPr>
            <p:cNvGrpSpPr/>
            <p:nvPr/>
          </p:nvGrpSpPr>
          <p:grpSpPr>
            <a:xfrm>
              <a:off x="5511502" y="1787481"/>
              <a:ext cx="380624" cy="491126"/>
              <a:chOff x="6973052" y="1059136"/>
              <a:chExt cx="436100" cy="562710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0B7CB3E-49B9-5812-8E16-981C278DA82A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239D230-161E-D066-BF6E-007032D91097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517F679-76B3-5083-A6E1-C799ED122A3F}"/>
                </a:ext>
              </a:extLst>
            </p:cNvPr>
            <p:cNvGrpSpPr/>
            <p:nvPr/>
          </p:nvGrpSpPr>
          <p:grpSpPr>
            <a:xfrm>
              <a:off x="5583306" y="1717776"/>
              <a:ext cx="380624" cy="491126"/>
              <a:chOff x="6973052" y="1059134"/>
              <a:chExt cx="436100" cy="562710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8BD763-1527-DAD4-A0D0-D11AAA297A16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EB00DC2-8CBA-95BF-F9BF-387D418C0A32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E3DB1C7-274B-6721-D7EC-203E64F4C520}"/>
                </a:ext>
              </a:extLst>
            </p:cNvPr>
            <p:cNvSpPr txBox="1"/>
            <p:nvPr/>
          </p:nvSpPr>
          <p:spPr>
            <a:xfrm>
              <a:off x="5425089" y="2377994"/>
              <a:ext cx="564974" cy="289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Assemble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A838CD8C-E9F5-756D-524B-C5564EC7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20390" y="1855683"/>
              <a:ext cx="303779" cy="303779"/>
            </a:xfrm>
            <a:prstGeom prst="rect">
              <a:avLst/>
            </a:prstGeom>
          </p:spPr>
        </p:pic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3CCA2F7-335D-0F2B-B751-A278B5BC690E}"/>
              </a:ext>
            </a:extLst>
          </p:cNvPr>
          <p:cNvSpPr/>
          <p:nvPr/>
        </p:nvSpPr>
        <p:spPr>
          <a:xfrm>
            <a:off x="11404874" y="1724703"/>
            <a:ext cx="1776117" cy="5283545"/>
          </a:xfrm>
          <a:prstGeom prst="rect">
            <a:avLst/>
          </a:prstGeom>
          <a:solidFill>
            <a:srgbClr val="00B0F0">
              <a:alpha val="1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92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B9BFBB0-3870-2777-E2F0-54BAD5D690B2}"/>
              </a:ext>
            </a:extLst>
          </p:cNvPr>
          <p:cNvGrpSpPr/>
          <p:nvPr/>
        </p:nvGrpSpPr>
        <p:grpSpPr>
          <a:xfrm>
            <a:off x="11700121" y="2137957"/>
            <a:ext cx="1141659" cy="1804890"/>
            <a:chOff x="8824293" y="1001545"/>
            <a:chExt cx="729885" cy="113149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8EEAFD2-8762-AE7B-878C-B25C0E960345}"/>
                </a:ext>
              </a:extLst>
            </p:cNvPr>
            <p:cNvSpPr txBox="1"/>
            <p:nvPr/>
          </p:nvSpPr>
          <p:spPr>
            <a:xfrm>
              <a:off x="8824293" y="1496317"/>
              <a:ext cx="729885" cy="63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Export JSON, 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Markdown,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HTML,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Figures,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16DFAB4-044C-3042-43A8-C9E4D6D1D96E}"/>
                </a:ext>
              </a:extLst>
            </p:cNvPr>
            <p:cNvSpPr/>
            <p:nvPr/>
          </p:nvSpPr>
          <p:spPr>
            <a:xfrm>
              <a:off x="8951495" y="1238476"/>
              <a:ext cx="448124" cy="243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92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{;}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AFDE3D-F1EF-669E-5EA6-57335C94AAD3}"/>
                </a:ext>
              </a:extLst>
            </p:cNvPr>
            <p:cNvSpPr/>
            <p:nvPr/>
          </p:nvSpPr>
          <p:spPr>
            <a:xfrm>
              <a:off x="8882109" y="1001545"/>
              <a:ext cx="448124" cy="243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92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##</a:t>
              </a:r>
            </a:p>
          </p:txBody>
        </p:sp>
        <p:pic>
          <p:nvPicPr>
            <p:cNvPr id="137" name="Graphic 136" descr="Pie chart with solid fill">
              <a:extLst>
                <a:ext uri="{FF2B5EF4-FFF2-40B4-BE49-F238E27FC236}">
                  <a16:creationId xmlns:a16="http://schemas.microsoft.com/office/drawing/2014/main" id="{47BD8547-B56D-C362-5F79-BBBE2E64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224664" y="1112102"/>
              <a:ext cx="162159" cy="162159"/>
            </a:xfrm>
            <a:prstGeom prst="rect">
              <a:avLst/>
            </a:prstGeom>
          </p:spPr>
        </p:pic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31DD42-B484-FD76-7D86-BDD9FBD13678}"/>
                </a:ext>
              </a:extLst>
            </p:cNvPr>
            <p:cNvSpPr/>
            <p:nvPr/>
          </p:nvSpPr>
          <p:spPr>
            <a:xfrm>
              <a:off x="9402929" y="1148607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8C5971-1FCB-3C90-E7B6-18ECD6EAB5BD}"/>
                </a:ext>
              </a:extLst>
            </p:cNvPr>
            <p:cNvSpPr/>
            <p:nvPr/>
          </p:nvSpPr>
          <p:spPr>
            <a:xfrm>
              <a:off x="9402929" y="1187402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E9CBB4F-6225-F0A8-AF26-4BCB28CB453D}"/>
                </a:ext>
              </a:extLst>
            </p:cNvPr>
            <p:cNvSpPr/>
            <p:nvPr/>
          </p:nvSpPr>
          <p:spPr>
            <a:xfrm>
              <a:off x="9402929" y="1226198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FC80B57-B0B7-EFEE-7422-A232D1D66D88}"/>
              </a:ext>
            </a:extLst>
          </p:cNvPr>
          <p:cNvSpPr txBox="1"/>
          <p:nvPr/>
        </p:nvSpPr>
        <p:spPr>
          <a:xfrm>
            <a:off x="12128548" y="6487072"/>
            <a:ext cx="29527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08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…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FFF9191-4076-CCD6-6C99-4ACBCB21CD7E}"/>
              </a:ext>
            </a:extLst>
          </p:cNvPr>
          <p:cNvGrpSpPr/>
          <p:nvPr/>
        </p:nvGrpSpPr>
        <p:grpSpPr>
          <a:xfrm>
            <a:off x="1027212" y="3042511"/>
            <a:ext cx="932290" cy="879097"/>
            <a:chOff x="168111" y="1251067"/>
            <a:chExt cx="584459" cy="551112"/>
          </a:xfrm>
        </p:grpSpPr>
        <p:pic>
          <p:nvPicPr>
            <p:cNvPr id="143" name="Graphic 142" descr="Paper outline">
              <a:extLst>
                <a:ext uri="{FF2B5EF4-FFF2-40B4-BE49-F238E27FC236}">
                  <a16:creationId xmlns:a16="http://schemas.microsoft.com/office/drawing/2014/main" id="{477B0663-2D01-E8F4-E995-B6EC5CBD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8111" y="1251067"/>
              <a:ext cx="584459" cy="551112"/>
            </a:xfrm>
            <a:prstGeom prst="rect">
              <a:avLst/>
            </a:prstGeom>
          </p:spPr>
        </p:pic>
        <p:pic>
          <p:nvPicPr>
            <p:cNvPr id="144" name="Graphic 143" descr="Image with solid fill">
              <a:extLst>
                <a:ext uri="{FF2B5EF4-FFF2-40B4-BE49-F238E27FC236}">
                  <a16:creationId xmlns:a16="http://schemas.microsoft.com/office/drawing/2014/main" id="{EF7DFA5A-1FF0-BA96-2C73-69716D9B6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54">
              <a:off x="269744" y="1383959"/>
              <a:ext cx="373626" cy="352308"/>
            </a:xfrm>
            <a:prstGeom prst="rect">
              <a:avLst/>
            </a:prstGeom>
          </p:spPr>
        </p:pic>
      </p:grpSp>
      <p:pic>
        <p:nvPicPr>
          <p:cNvPr id="145" name="Picture 2" descr="adobe-pdf-icon-logo-png-transparent - BioChek, smart veterinary diagnostics">
            <a:extLst>
              <a:ext uri="{FF2B5EF4-FFF2-40B4-BE49-F238E27FC236}">
                <a16:creationId xmlns:a16="http://schemas.microsoft.com/office/drawing/2014/main" id="{959684FB-319B-BD79-CBAE-AFF1D8B3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0" y="1977828"/>
            <a:ext cx="725390" cy="7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4AD76AE-F1AF-59E5-CA5E-2FBA082EF2E4}"/>
              </a:ext>
            </a:extLst>
          </p:cNvPr>
          <p:cNvSpPr txBox="1"/>
          <p:nvPr/>
        </p:nvSpPr>
        <p:spPr>
          <a:xfrm>
            <a:off x="11592281" y="6255352"/>
            <a:ext cx="134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Chunking</a:t>
            </a:r>
          </a:p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 RAG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16411A0-2327-10EB-7650-C918E3483910}"/>
              </a:ext>
            </a:extLst>
          </p:cNvPr>
          <p:cNvGrpSpPr/>
          <p:nvPr/>
        </p:nvGrpSpPr>
        <p:grpSpPr>
          <a:xfrm>
            <a:off x="11982885" y="5443491"/>
            <a:ext cx="607146" cy="783413"/>
            <a:chOff x="8176697" y="2700288"/>
            <a:chExt cx="380624" cy="491127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6D8D89A-D4FD-7D5F-CEAD-15B2A58C7595}"/>
                </a:ext>
              </a:extLst>
            </p:cNvPr>
            <p:cNvSpPr/>
            <p:nvPr/>
          </p:nvSpPr>
          <p:spPr>
            <a:xfrm>
              <a:off x="8189991" y="2709107"/>
              <a:ext cx="354035" cy="459045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18C055B-B391-3BD8-2E89-173EBE7568BF}"/>
                </a:ext>
              </a:extLst>
            </p:cNvPr>
            <p:cNvSpPr/>
            <p:nvPr/>
          </p:nvSpPr>
          <p:spPr>
            <a:xfrm>
              <a:off x="8176697" y="2700288"/>
              <a:ext cx="380624" cy="491127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0E7AF0-BA89-122F-0648-06BF15E6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33663" y="2875821"/>
              <a:ext cx="267022" cy="267022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959002-5C62-300C-C803-7578DFC5584E}"/>
              </a:ext>
            </a:extLst>
          </p:cNvPr>
          <p:cNvGrpSpPr/>
          <p:nvPr/>
        </p:nvGrpSpPr>
        <p:grpSpPr>
          <a:xfrm>
            <a:off x="10182768" y="3974941"/>
            <a:ext cx="901209" cy="1378065"/>
            <a:chOff x="8357892" y="2024524"/>
            <a:chExt cx="564974" cy="86391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1C0BA66-ECC2-A540-FCA9-F1B13F3A0142}"/>
                </a:ext>
              </a:extLst>
            </p:cNvPr>
            <p:cNvGrpSpPr/>
            <p:nvPr/>
          </p:nvGrpSpPr>
          <p:grpSpPr>
            <a:xfrm>
              <a:off x="8452513" y="2094229"/>
              <a:ext cx="380624" cy="491126"/>
              <a:chOff x="6973052" y="1059136"/>
              <a:chExt cx="436100" cy="562710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D91DCB6-B1DE-0FC9-FC27-9892C9BE7561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336E8F0-D5EC-80E3-401B-48A12FF242C1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4C541ED-CC2D-DBB6-2151-570A471863EB}"/>
                </a:ext>
              </a:extLst>
            </p:cNvPr>
            <p:cNvGrpSpPr/>
            <p:nvPr/>
          </p:nvGrpSpPr>
          <p:grpSpPr>
            <a:xfrm>
              <a:off x="8524317" y="2024524"/>
              <a:ext cx="380624" cy="491126"/>
              <a:chOff x="6973052" y="1059134"/>
              <a:chExt cx="436100" cy="562710"/>
            </a:xfrm>
          </p:grpSpPr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F82547AC-76D8-1A7D-7A4A-E99E4F1E4995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536D41D-F309-F615-6C7A-B26FE20FF9DF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7004B6D-A75B-B601-2FD1-F11CBD248037}"/>
                </a:ext>
              </a:extLst>
            </p:cNvPr>
            <p:cNvSpPr txBox="1"/>
            <p:nvPr/>
          </p:nvSpPr>
          <p:spPr>
            <a:xfrm>
              <a:off x="8357892" y="2599022"/>
              <a:ext cx="564974" cy="289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Docling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F7D9C920-7479-16D6-38AF-0A6BA904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61401" y="2162431"/>
              <a:ext cx="303779" cy="303779"/>
            </a:xfrm>
            <a:prstGeom prst="rect">
              <a:avLst/>
            </a:prstGeom>
          </p:spPr>
        </p:pic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4A067CB9-3D95-2F1D-7A0F-B139F092BBD2}"/>
              </a:ext>
            </a:extLst>
          </p:cNvPr>
          <p:cNvSpPr/>
          <p:nvPr/>
        </p:nvSpPr>
        <p:spPr>
          <a:xfrm>
            <a:off x="7285899" y="5295072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8D37B9E-A394-CE8B-D2D0-0D8F1F50693E}"/>
              </a:ext>
            </a:extLst>
          </p:cNvPr>
          <p:cNvGrpSpPr/>
          <p:nvPr/>
        </p:nvGrpSpPr>
        <p:grpSpPr>
          <a:xfrm>
            <a:off x="7096867" y="5192147"/>
            <a:ext cx="940097" cy="940097"/>
            <a:chOff x="3613121" y="2046618"/>
            <a:chExt cx="675252" cy="67525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901328-2641-5E70-ABEE-1B25BEDA20DE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65" name="Graphic 164" descr="Paper with solid fill">
                <a:extLst>
                  <a:ext uri="{FF2B5EF4-FFF2-40B4-BE49-F238E27FC236}">
                    <a16:creationId xmlns:a16="http://schemas.microsoft.com/office/drawing/2014/main" id="{3C3C4A3B-7C40-2875-68FB-479F5AAED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1627F07-DCA1-6446-2056-0F679ED95014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CD69B05-4357-652C-F58B-F68C2E27CE7E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E83F32E-F80D-CF05-6EFB-F0740186504A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B1A06BB-E621-DA32-8510-EE17F19D1A00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68" name="Graphic 167" descr="Magnifying glass with solid fill">
            <a:extLst>
              <a:ext uri="{FF2B5EF4-FFF2-40B4-BE49-F238E27FC236}">
                <a16:creationId xmlns:a16="http://schemas.microsoft.com/office/drawing/2014/main" id="{7922C63B-0F05-A4A0-24FF-8A29C79DCC5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21287" y="5294136"/>
            <a:ext cx="709904" cy="709904"/>
          </a:xfrm>
          <a:prstGeom prst="rect">
            <a:avLst/>
          </a:prstGeom>
        </p:spPr>
      </p:pic>
      <p:sp>
        <p:nvSpPr>
          <p:cNvPr id="169" name="Triangle 168">
            <a:extLst>
              <a:ext uri="{FF2B5EF4-FFF2-40B4-BE49-F238E27FC236}">
                <a16:creationId xmlns:a16="http://schemas.microsoft.com/office/drawing/2014/main" id="{1663D804-E68F-C756-1A30-40DA094D1ABE}"/>
              </a:ext>
            </a:extLst>
          </p:cNvPr>
          <p:cNvSpPr/>
          <p:nvPr/>
        </p:nvSpPr>
        <p:spPr>
          <a:xfrm rot="5400000">
            <a:off x="11092255" y="4525597"/>
            <a:ext cx="736406" cy="438340"/>
          </a:xfrm>
          <a:prstGeom prst="triangle">
            <a:avLst/>
          </a:prstGeom>
          <a:gradFill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FCBEF15E-FFE7-7C07-9D89-491566B17E82}"/>
              </a:ext>
            </a:extLst>
          </p:cNvPr>
          <p:cNvSpPr/>
          <p:nvPr/>
        </p:nvSpPr>
        <p:spPr>
          <a:xfrm rot="5400000">
            <a:off x="6394411" y="5605789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95212DF2-1EAD-A814-7941-5E94B4E4B911}"/>
              </a:ext>
            </a:extLst>
          </p:cNvPr>
          <p:cNvSpPr/>
          <p:nvPr/>
        </p:nvSpPr>
        <p:spPr>
          <a:xfrm rot="5400000">
            <a:off x="1841491" y="2847992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638013-290A-948D-20EF-D5905057B79C}"/>
              </a:ext>
            </a:extLst>
          </p:cNvPr>
          <p:cNvGrpSpPr/>
          <p:nvPr/>
        </p:nvGrpSpPr>
        <p:grpSpPr>
          <a:xfrm>
            <a:off x="5572174" y="4749669"/>
            <a:ext cx="902445" cy="807749"/>
            <a:chOff x="1862578" y="3191899"/>
            <a:chExt cx="565749" cy="506383"/>
          </a:xfrm>
        </p:grpSpPr>
        <p:pic>
          <p:nvPicPr>
            <p:cNvPr id="173" name="Graphic 172" descr="Paper outline">
              <a:extLst>
                <a:ext uri="{FF2B5EF4-FFF2-40B4-BE49-F238E27FC236}">
                  <a16:creationId xmlns:a16="http://schemas.microsoft.com/office/drawing/2014/main" id="{6416C599-F99E-2B75-DFB6-271BF50E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8C13D8D-D433-7C44-CE54-F36C6B3F8AE2}"/>
                </a:ext>
              </a:extLst>
            </p:cNvPr>
            <p:cNvSpPr txBox="1"/>
            <p:nvPr/>
          </p:nvSpPr>
          <p:spPr>
            <a:xfrm>
              <a:off x="1964468" y="3367103"/>
              <a:ext cx="463859" cy="150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" dirty="0">
                  <a:latin typeface="Consolas" panose="020B0609020204030204" pitchFamily="49" charset="0"/>
                  <a:cs typeface="Consolas" panose="020B0609020204030204" pitchFamily="49" charset="0"/>
                </a:rPr>
                <a:t>ascii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071C949A-6739-A619-3EBF-615966E25782}"/>
              </a:ext>
            </a:extLst>
          </p:cNvPr>
          <p:cNvSpPr txBox="1"/>
          <p:nvPr/>
        </p:nvSpPr>
        <p:spPr>
          <a:xfrm>
            <a:off x="4191744" y="6658606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docx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533E65-5C63-915E-FFA1-2B80AE43D365}"/>
              </a:ext>
            </a:extLst>
          </p:cNvPr>
          <p:cNvSpPr txBox="1"/>
          <p:nvPr/>
        </p:nvSpPr>
        <p:spPr>
          <a:xfrm>
            <a:off x="4978897" y="665860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pptx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6E5D607-57C1-1174-4027-6DD854DE6B05}"/>
              </a:ext>
            </a:extLst>
          </p:cNvPr>
          <p:cNvSpPr txBox="1"/>
          <p:nvPr/>
        </p:nvSpPr>
        <p:spPr>
          <a:xfrm>
            <a:off x="5763939" y="6658606"/>
            <a:ext cx="413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xlsx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06B6EF1-3B8C-4F4F-B822-E6230A31D6CB}"/>
              </a:ext>
            </a:extLst>
          </p:cNvPr>
          <p:cNvSpPr txBox="1"/>
          <p:nvPr/>
        </p:nvSpPr>
        <p:spPr>
          <a:xfrm>
            <a:off x="4254216" y="552943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66CC62-D237-5184-7E02-E4627ADE8FE2}"/>
              </a:ext>
            </a:extLst>
          </p:cNvPr>
          <p:cNvSpPr txBox="1"/>
          <p:nvPr/>
        </p:nvSpPr>
        <p:spPr>
          <a:xfrm>
            <a:off x="4995670" y="554525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E15DAA7-47C4-E22D-8908-82EE30D6FCBA}"/>
              </a:ext>
            </a:extLst>
          </p:cNvPr>
          <p:cNvSpPr txBox="1"/>
          <p:nvPr/>
        </p:nvSpPr>
        <p:spPr>
          <a:xfrm>
            <a:off x="5775103" y="5561534"/>
            <a:ext cx="604653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" dirty="0"/>
              <a:t>AsciiDoc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4ADDA28-0B76-BF27-8AED-3C2082539AE5}"/>
              </a:ext>
            </a:extLst>
          </p:cNvPr>
          <p:cNvSpPr txBox="1"/>
          <p:nvPr/>
        </p:nvSpPr>
        <p:spPr>
          <a:xfrm>
            <a:off x="1294621" y="2757112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pdf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EB22809-982C-CC04-B798-A71D3FAA39A4}"/>
              </a:ext>
            </a:extLst>
          </p:cNvPr>
          <p:cNvSpPr txBox="1"/>
          <p:nvPr/>
        </p:nvSpPr>
        <p:spPr>
          <a:xfrm>
            <a:off x="1157675" y="389962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</a:t>
            </a:r>
          </a:p>
        </p:txBody>
      </p:sp>
      <p:sp>
        <p:nvSpPr>
          <p:cNvPr id="184" name="Graphic 40">
            <a:extLst>
              <a:ext uri="{FF2B5EF4-FFF2-40B4-BE49-F238E27FC236}">
                <a16:creationId xmlns:a16="http://schemas.microsoft.com/office/drawing/2014/main" id="{EB1A1CFE-F771-A46A-79DE-F02EFEE894EE}"/>
              </a:ext>
            </a:extLst>
          </p:cNvPr>
          <p:cNvSpPr/>
          <p:nvPr/>
        </p:nvSpPr>
        <p:spPr>
          <a:xfrm>
            <a:off x="11775925" y="4116888"/>
            <a:ext cx="638760" cy="500626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pic>
        <p:nvPicPr>
          <p:cNvPr id="185" name="Graphic 184" descr="Database with solid fill">
            <a:extLst>
              <a:ext uri="{FF2B5EF4-FFF2-40B4-BE49-F238E27FC236}">
                <a16:creationId xmlns:a16="http://schemas.microsoft.com/office/drawing/2014/main" id="{0D7A868D-2F2E-ED83-6BEC-50EC96C243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255722" y="4383264"/>
            <a:ext cx="444535" cy="444535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779E4246-1B0E-4175-1DB1-75FDA45D0013}"/>
              </a:ext>
            </a:extLst>
          </p:cNvPr>
          <p:cNvSpPr txBox="1"/>
          <p:nvPr/>
        </p:nvSpPr>
        <p:spPr>
          <a:xfrm>
            <a:off x="11622743" y="4835623"/>
            <a:ext cx="134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Create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0602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31D7-1B58-5228-9FB1-CCA3F4D3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F6EF107-D1A8-9FD6-3E15-A852612894FB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99008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 err="1">
                <a:solidFill>
                  <a:srgbClr val="0F62FE"/>
                </a:solidFill>
                <a:latin typeface="IBM Plex Sans Light" panose="020B0403050203000203" pitchFamily="34" charset="0"/>
              </a:rPr>
              <a:t>Docling</a:t>
            </a: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 is for developers!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5FA362-B714-5787-87B5-10C9B780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668" y="1373519"/>
            <a:ext cx="4387153" cy="4592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CF4EF4-D83C-E8EA-58A8-57F94CD89F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5069"/>
          <a:stretch/>
        </p:blipFill>
        <p:spPr>
          <a:xfrm>
            <a:off x="265974" y="1243824"/>
            <a:ext cx="2239510" cy="6689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F69649-7568-8FC7-10AF-4D06F6C46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245" y="4588750"/>
            <a:ext cx="5619468" cy="3259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FE423-02D2-86AC-9080-E65F1EAF7B7B}"/>
              </a:ext>
            </a:extLst>
          </p:cNvPr>
          <p:cNvSpPr/>
          <p:nvPr/>
        </p:nvSpPr>
        <p:spPr bwMode="auto">
          <a:xfrm rot="5400000">
            <a:off x="861908" y="6293860"/>
            <a:ext cx="1101293" cy="276911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100000">
                <a:schemeClr val="bg1"/>
              </a:gs>
            </a:gsLst>
            <a:lin ang="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</a:pPr>
            <a:endParaRPr lang="en-US" sz="84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20D6-8F12-6750-B3E5-27EAE5B02BEB}"/>
              </a:ext>
            </a:extLst>
          </p:cNvPr>
          <p:cNvSpPr txBox="1"/>
          <p:nvPr/>
        </p:nvSpPr>
        <p:spPr>
          <a:xfrm>
            <a:off x="7570948" y="1466034"/>
            <a:ext cx="6588483" cy="13865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342843" indent="-342843" defTabSz="1097444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Full-fledged SDK to inspect document content</a:t>
            </a:r>
          </a:p>
          <a:p>
            <a:pPr marL="342843" indent="-342843" defTabSz="1097444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APIs to transform content to various formats and representations</a:t>
            </a:r>
          </a:p>
          <a:p>
            <a:pPr marL="342843" indent="-342843" defTabSz="1097444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Tons of usage examples and notebooks</a:t>
            </a:r>
          </a:p>
          <a:p>
            <a:pPr marL="342843" indent="-342843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Carefully designed </a:t>
            </a:r>
            <a:r>
              <a:rPr lang="en-US" sz="1920" dirty="0" err="1">
                <a:solidFill>
                  <a:srgbClr val="000000"/>
                </a:solidFill>
                <a:latin typeface="IBM Plex Mono" panose="020B0509050203000203" pitchFamily="49" charset="77"/>
              </a:rPr>
              <a:t>DoclingDocument</a:t>
            </a:r>
            <a:r>
              <a:rPr lang="en-US" sz="1920" dirty="0">
                <a:solidFill>
                  <a:srgbClr val="000000"/>
                </a:solidFill>
                <a:latin typeface="IBM Plex Mono" panose="020B0509050203000203" pitchFamily="49" charset="77"/>
              </a:rPr>
              <a:t> </a:t>
            </a: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182338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79B46-0B95-4FEE-CDAD-241ED650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225EBBA-101C-8676-EFBB-C29D2192CE6C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759960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PDF Pipeline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F031-C283-2859-569A-69167B363A4E}"/>
              </a:ext>
            </a:extLst>
          </p:cNvPr>
          <p:cNvSpPr txBox="1"/>
          <p:nvPr/>
        </p:nvSpPr>
        <p:spPr>
          <a:xfrm>
            <a:off x="573357" y="2622596"/>
            <a:ext cx="4116437" cy="29844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274220" lvl="1" defTabSz="1097097">
              <a:spcAft>
                <a:spcPts val="1440"/>
              </a:spcAft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Benchmark dataset</a:t>
            </a:r>
          </a:p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4008 pages</a:t>
            </a:r>
          </a:p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56 246 text items</a:t>
            </a:r>
          </a:p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1842 tables</a:t>
            </a:r>
          </a:p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4676 pictures</a:t>
            </a:r>
          </a:p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endParaRPr lang="en-US" sz="216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7E267-AEDE-D001-A513-0D61C05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96" b="19372"/>
          <a:stretch/>
        </p:blipFill>
        <p:spPr>
          <a:xfrm>
            <a:off x="3686107" y="2031943"/>
            <a:ext cx="9062651" cy="4938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FD6D7-BAE1-C8AD-E033-A836E4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10" t="80689" r="9544" b="525"/>
          <a:stretch/>
        </p:blipFill>
        <p:spPr>
          <a:xfrm>
            <a:off x="10475306" y="6970160"/>
            <a:ext cx="3327983" cy="10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503A-6411-CB9F-42DA-F546ECDF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7C42C41C-3AA5-37C3-72FD-711BAF732523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759960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PDF Pipeline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065E2-4F13-8690-4DC9-35C72A88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2" y="1620341"/>
            <a:ext cx="12617155" cy="63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29C57-53E8-5E7C-DEF2-F218D2BA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250F266A-CE30-5795-49B7-077A492C95F4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4291724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>
                <a:solidFill>
                  <a:srgbClr val="0F62FE"/>
                </a:solidFill>
                <a:latin typeface="IBM Plex Sans Light" panose="020B0403050203000203" pitchFamily="34" charset="0"/>
              </a:rPr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00574-6693-2086-FAEA-20CE8EC595CF}"/>
              </a:ext>
            </a:extLst>
          </p:cNvPr>
          <p:cNvSpPr txBox="1"/>
          <p:nvPr/>
        </p:nvSpPr>
        <p:spPr>
          <a:xfrm>
            <a:off x="382266" y="1866756"/>
            <a:ext cx="6533616" cy="32301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445607" lvl="1" indent="-171387" defTabSz="1097097"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 err="1">
                <a:solidFill>
                  <a:srgbClr val="000000"/>
                </a:solidFill>
                <a:latin typeface="IBM Plex Sans Light" panose="020B0403050203000203" pitchFamily="34" charset="0"/>
              </a:rPr>
              <a:t>Docling</a:t>
            </a: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 is fastest among all open-source</a:t>
            </a:r>
            <a:b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assets on CPU!</a:t>
            </a:r>
          </a:p>
          <a:p>
            <a:pPr marL="445607" lvl="1" indent="-171387" defTabSz="1097097">
              <a:lnSpc>
                <a:spcPts val="3251"/>
              </a:lnSpc>
              <a:spcAft>
                <a:spcPts val="1440"/>
              </a:spcAft>
              <a:buFont typeface="Arial" panose="020B0604020202020204" pitchFamily="34" charset="0"/>
              <a:buChar char="•"/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Processing an average page takes…</a:t>
            </a:r>
            <a:b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r>
              <a:rPr lang="en-US" sz="2160" b="1" dirty="0">
                <a:solidFill>
                  <a:srgbClr val="000000"/>
                </a:solidFill>
                <a:latin typeface="IBM Plex Sans Light" panose="020B0403050203000203" pitchFamily="34" charset="0"/>
              </a:rPr>
              <a:t>1.3 sec </a:t>
            </a: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on MacBook M3 </a:t>
            </a:r>
            <a:r>
              <a:rPr lang="en-US" sz="2160" dirty="0">
                <a:solidFill>
                  <a:srgbClr val="000000"/>
                </a:solidFill>
                <a:latin typeface="-webkit-standard"/>
              </a:rPr>
              <a:t>💻</a:t>
            </a:r>
            <a:b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r>
              <a:rPr lang="en-US" sz="2160" b="1" dirty="0">
                <a:solidFill>
                  <a:srgbClr val="000000"/>
                </a:solidFill>
                <a:latin typeface="IBM Plex Sans Light" panose="020B0403050203000203" pitchFamily="34" charset="0"/>
              </a:rPr>
              <a:t>0.5 sec </a:t>
            </a: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on an NVIDIA L4 GPU </a:t>
            </a:r>
          </a:p>
          <a:p>
            <a:pPr marL="274220" lvl="1" defTabSz="1097097">
              <a:spcAft>
                <a:spcPts val="1440"/>
              </a:spcAft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  <a:sym typeface="Wingdings" pitchFamily="2" charset="2"/>
              </a:rPr>
              <a:t> </a:t>
            </a: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200k pages in a day on a standard GPU!</a:t>
            </a:r>
          </a:p>
          <a:p>
            <a:pPr marL="274220" lvl="1" defTabSz="1097097">
              <a:spcAft>
                <a:spcPts val="1440"/>
              </a:spcAft>
              <a:defRPr/>
            </a:pPr>
            <a:r>
              <a:rPr lang="en-US" sz="2160" b="1" dirty="0">
                <a:solidFill>
                  <a:srgbClr val="000000"/>
                </a:solidFill>
                <a:latin typeface="IBM Plex Sans Light" panose="020B0403050203000203" pitchFamily="34" charset="0"/>
              </a:rPr>
              <a:t>~2.5x</a:t>
            </a:r>
            <a:r>
              <a:rPr lang="en-US" sz="2160" dirty="0">
                <a:solidFill>
                  <a:srgbClr val="000000"/>
                </a:solidFill>
                <a:latin typeface="IBM Plex Sans Light" panose="020B0403050203000203" pitchFamily="34" charset="0"/>
              </a:rPr>
              <a:t> speedup without OCR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47A1A-E3C6-F9AE-1EED-BCA90137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76" y="1066871"/>
            <a:ext cx="6095858" cy="6095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7C3555-F3C6-CC6B-203C-8373CDAF0001}"/>
              </a:ext>
            </a:extLst>
          </p:cNvPr>
          <p:cNvSpPr txBox="1"/>
          <p:nvPr/>
        </p:nvSpPr>
        <p:spPr>
          <a:xfrm rot="19200000">
            <a:off x="9293991" y="6321078"/>
            <a:ext cx="1111573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spcBef>
                <a:spcPts val="1740"/>
              </a:spcBef>
              <a:buSzPct val="100000"/>
              <a:defRPr/>
            </a:pPr>
            <a:r>
              <a:rPr lang="en-US" sz="144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GPL-3</a:t>
            </a:r>
            <a:br>
              <a:rPr lang="en-US" sz="1440" kern="0" dirty="0">
                <a:solidFill>
                  <a:srgbClr val="000000"/>
                </a:solidFill>
                <a:latin typeface="IBM Plex Sans Light"/>
                <a:sym typeface="IBM Plex Sans Light"/>
              </a:rPr>
            </a:br>
            <a:r>
              <a:rPr lang="en-US" sz="144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license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ADEA2-C6B8-690A-5EF4-C8AD84CC5FCB}"/>
              </a:ext>
            </a:extLst>
          </p:cNvPr>
          <p:cNvSpPr txBox="1"/>
          <p:nvPr/>
        </p:nvSpPr>
        <p:spPr>
          <a:xfrm rot="19200000">
            <a:off x="10550397" y="6321077"/>
            <a:ext cx="1111573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spcBef>
                <a:spcPts val="1740"/>
              </a:spcBef>
              <a:buSzPct val="100000"/>
              <a:defRPr/>
            </a:pP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AGPL-3</a:t>
            </a:r>
            <a:b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</a:b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license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99F1E-9825-FE71-3146-D886C3C201D2}"/>
              </a:ext>
            </a:extLst>
          </p:cNvPr>
          <p:cNvSpPr txBox="1"/>
          <p:nvPr/>
        </p:nvSpPr>
        <p:spPr>
          <a:xfrm rot="19200000">
            <a:off x="11637873" y="6522410"/>
            <a:ext cx="1111573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spcBef>
                <a:spcPts val="1740"/>
              </a:spcBef>
              <a:buSzPct val="100000"/>
              <a:defRPr/>
            </a:pP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Apache-2</a:t>
            </a:r>
            <a:b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</a:b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license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CF321-D3C4-0C7D-CA04-F3A5C7FFCA49}"/>
              </a:ext>
            </a:extLst>
          </p:cNvPr>
          <p:cNvSpPr txBox="1"/>
          <p:nvPr/>
        </p:nvSpPr>
        <p:spPr>
          <a:xfrm rot="19203329">
            <a:off x="7961740" y="6355506"/>
            <a:ext cx="1111573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spcBef>
                <a:spcPts val="1740"/>
              </a:spcBef>
              <a:buSzPct val="100000"/>
              <a:defRPr/>
            </a:pP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MIT</a:t>
            </a:r>
            <a:b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</a:br>
            <a:r>
              <a:rPr lang="en-US" sz="1440" kern="0">
                <a:solidFill>
                  <a:srgbClr val="000000"/>
                </a:solidFill>
                <a:latin typeface="IBM Plex Sans Light"/>
                <a:sym typeface="IBM Plex Sans Light"/>
              </a:rPr>
              <a:t>license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EFACC-DC6E-010B-7106-A37FE4DC575E}"/>
              </a:ext>
            </a:extLst>
          </p:cNvPr>
          <p:cNvSpPr txBox="1"/>
          <p:nvPr/>
        </p:nvSpPr>
        <p:spPr>
          <a:xfrm>
            <a:off x="9521376" y="7196915"/>
            <a:ext cx="2070219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defTabSz="1097444">
              <a:defRPr/>
            </a:pPr>
            <a:r>
              <a:rPr lang="en-US" sz="2160">
                <a:solidFill>
                  <a:srgbClr val="000000"/>
                </a:solidFill>
                <a:latin typeface="IBM Plex Sans Light" panose="020B0403050203000203" pitchFamily="34" charset="0"/>
              </a:rPr>
              <a:t>lower is better!</a:t>
            </a:r>
            <a:endParaRPr lang="en-US" sz="216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69A09-BE67-C073-0064-3A41DE0CE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53" y="3571081"/>
            <a:ext cx="395005" cy="3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6354D-4952-4D39-3BEA-5580A0B9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09433E2-855A-D7CA-6A19-83AADC861ECC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Installation</a:t>
            </a:r>
          </a:p>
        </p:txBody>
      </p:sp>
      <p:pic>
        <p:nvPicPr>
          <p:cNvPr id="183" name="Picture 18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1285633-ABA0-96F1-8AC2-74A12449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7" y="1694438"/>
            <a:ext cx="7772400" cy="5355922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E3209A6-C8BC-DE2A-EF49-B6675C19E0CC}"/>
              </a:ext>
            </a:extLst>
          </p:cNvPr>
          <p:cNvSpPr txBox="1"/>
          <p:nvPr/>
        </p:nvSpPr>
        <p:spPr>
          <a:xfrm>
            <a:off x="461307" y="723148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https://python-</a:t>
            </a:r>
            <a:r>
              <a:rPr lang="en-US" dirty="0" err="1"/>
              <a:t>poetry.org</a:t>
            </a:r>
            <a:r>
              <a:rPr lang="en-US" dirty="0"/>
              <a:t>/docs/#installing-with-the-official-installer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8FB6E5B-DD3D-743D-9E3D-3530314B2F44}"/>
              </a:ext>
            </a:extLst>
          </p:cNvPr>
          <p:cNvSpPr txBox="1"/>
          <p:nvPr/>
        </p:nvSpPr>
        <p:spPr>
          <a:xfrm>
            <a:off x="8448542" y="1694438"/>
            <a:ext cx="5409126" cy="4247317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r>
              <a:rPr lang="en-US" dirty="0"/>
              <a:t>&gt; git clone </a:t>
            </a:r>
            <a:r>
              <a:rPr lang="en-US" dirty="0">
                <a:hlinkClick r:id="rId4"/>
              </a:rPr>
              <a:t>git@github.com:docling-project/docling.git</a:t>
            </a:r>
            <a:br>
              <a:rPr lang="en-US" dirty="0"/>
            </a:b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&gt; cd </a:t>
            </a:r>
            <a:r>
              <a:rPr lang="en-US" dirty="0" err="1"/>
              <a:t>docling</a:t>
            </a:r>
            <a:r>
              <a:rPr lang="en-US" dirty="0"/>
              <a:t>; poetry install</a:t>
            </a:r>
            <a:br>
              <a:rPr lang="en-US" dirty="0"/>
            </a:b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&gt; poetry run </a:t>
            </a:r>
            <a:r>
              <a:rPr lang="en-US" dirty="0" err="1"/>
              <a:t>docling</a:t>
            </a:r>
            <a:r>
              <a:rPr lang="en-US" dirty="0"/>
              <a:t> –version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Docling version: 2.31.0</a:t>
            </a:r>
          </a:p>
          <a:p>
            <a:r>
              <a:rPr lang="en-US" dirty="0"/>
              <a:t>Docling Core version: 2.28.0</a:t>
            </a:r>
          </a:p>
          <a:p>
            <a:r>
              <a:rPr lang="en-US" dirty="0"/>
              <a:t>Docling IBM Models version: 3.4.2</a:t>
            </a:r>
          </a:p>
          <a:p>
            <a:r>
              <a:rPr lang="en-US" dirty="0"/>
              <a:t>Docling Parse version: 4.0.1</a:t>
            </a:r>
          </a:p>
          <a:p>
            <a:r>
              <a:rPr lang="en-US" dirty="0"/>
              <a:t>Python: cpython-313 (3.13.3)</a:t>
            </a:r>
          </a:p>
          <a:p>
            <a:r>
              <a:rPr lang="en-US" dirty="0"/>
              <a:t>Platform: macOS-15.3-arm64-arm-64bit-Mach-O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93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B1469-200D-9396-5D49-CDBF587B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6A8372C-6302-5165-E667-4372432BBC30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First conversion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AD94-E1ED-BF59-4A65-10498F4088A4}"/>
              </a:ext>
            </a:extLst>
          </p:cNvPr>
          <p:cNvSpPr txBox="1"/>
          <p:nvPr/>
        </p:nvSpPr>
        <p:spPr>
          <a:xfrm>
            <a:off x="1313647" y="2107270"/>
            <a:ext cx="5409126" cy="646331"/>
          </a:xfrm>
          <a:prstGeom prst="rect">
            <a:avLst/>
          </a:prstGeom>
          <a:solidFill>
            <a:srgbClr val="F0F0F0"/>
          </a:solidFill>
        </p:spPr>
        <p:txBody>
          <a:bodyPr wrap="square" anchor="ctr">
            <a:spAutoFit/>
          </a:bodyPr>
          <a:lstStyle/>
          <a:p>
            <a:r>
              <a:rPr lang="en-US" dirty="0"/>
              <a:t>&gt; poetry run </a:t>
            </a:r>
            <a:r>
              <a:rPr lang="en-US" dirty="0" err="1"/>
              <a:t>docling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https://arxiv.org/pdf/2503.11576</a:t>
            </a:r>
            <a:br>
              <a:rPr lang="en-US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9B84-E5C4-4D0E-9647-635E22ECEC5E}"/>
              </a:ext>
            </a:extLst>
          </p:cNvPr>
          <p:cNvSpPr txBox="1"/>
          <p:nvPr/>
        </p:nvSpPr>
        <p:spPr>
          <a:xfrm>
            <a:off x="888644" y="1487127"/>
            <a:ext cx="3631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Direct conversion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AC10-2815-9AEC-7E23-6AD44AD38189}"/>
              </a:ext>
            </a:extLst>
          </p:cNvPr>
          <p:cNvSpPr txBox="1"/>
          <p:nvPr/>
        </p:nvSpPr>
        <p:spPr>
          <a:xfrm>
            <a:off x="1313647" y="6862165"/>
            <a:ext cx="6375040" cy="646331"/>
          </a:xfrm>
          <a:prstGeom prst="rect">
            <a:avLst/>
          </a:prstGeom>
          <a:solidFill>
            <a:srgbClr val="F0F0F0"/>
          </a:solidFill>
        </p:spPr>
        <p:txBody>
          <a:bodyPr wrap="square" anchor="ctr">
            <a:spAutoFit/>
          </a:bodyPr>
          <a:lstStyle/>
          <a:p>
            <a:r>
              <a:rPr lang="en-US" dirty="0"/>
              <a:t>&gt; poetry run </a:t>
            </a:r>
            <a:r>
              <a:rPr lang="en-US" dirty="0" err="1"/>
              <a:t>docling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https://arxiv.org/pdf/2503.11576</a:t>
            </a:r>
            <a:r>
              <a:rPr lang="en-US" dirty="0"/>
              <a:t> –-to html</a:t>
            </a:r>
            <a:br>
              <a:rPr lang="en-US" dirty="0"/>
            </a:b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35456-D128-F8AB-A052-C3CAF45B3FD2}"/>
              </a:ext>
            </a:extLst>
          </p:cNvPr>
          <p:cNvSpPr txBox="1"/>
          <p:nvPr/>
        </p:nvSpPr>
        <p:spPr>
          <a:xfrm>
            <a:off x="888644" y="6242022"/>
            <a:ext cx="3631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Direct conversion </a:t>
            </a:r>
          </a:p>
        </p:txBody>
      </p:sp>
      <p:pic>
        <p:nvPicPr>
          <p:cNvPr id="8" name="Picture 7" descr="A close-up of a document&#10;&#10;AI-generated content may be incorrect.">
            <a:extLst>
              <a:ext uri="{FF2B5EF4-FFF2-40B4-BE49-F238E27FC236}">
                <a16:creationId xmlns:a16="http://schemas.microsoft.com/office/drawing/2014/main" id="{936DB2D1-E066-2E5A-0104-7A436CF3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360" y="664324"/>
            <a:ext cx="3670490" cy="690095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CE4413-29F0-2D6C-1C5F-7EA1B7382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47" y="2912079"/>
            <a:ext cx="5588884" cy="30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1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6BDD-673F-B34D-0D91-A9B2BD5B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C10E2-F732-8232-FBE5-95BC54B093F9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F602A20-0525-E8E5-D03C-4B1E9E7DBF39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7218653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>
                <a:solidFill>
                  <a:srgbClr val="0F62FE"/>
                </a:solidFill>
                <a:latin typeface="IBM Plex Sans Light" panose="020B0403050203000203" pitchFamily="34" charset="0"/>
              </a:rPr>
              <a:t>The team behind </a:t>
            </a:r>
            <a:r>
              <a:rPr lang="en-US" sz="4797" kern="0" err="1">
                <a:solidFill>
                  <a:srgbClr val="0F62FE"/>
                </a:solidFill>
                <a:latin typeface="IBM Plex Sans Light" panose="020B0403050203000203" pitchFamily="34" charset="0"/>
              </a:rPr>
              <a:t>Docling</a:t>
            </a:r>
            <a:endParaRPr lang="en-US" sz="4797" kern="0">
              <a:solidFill>
                <a:srgbClr val="0F62FE"/>
              </a:solidFill>
              <a:latin typeface="IBM Plex Sans Light" panose="020B0403050203000203" pitchFamily="34" charset="0"/>
            </a:endParaRPr>
          </a:p>
          <a:p>
            <a:pPr defTabSz="1462503">
              <a:lnSpc>
                <a:spcPct val="90000"/>
              </a:lnSpc>
            </a:pPr>
            <a:endParaRPr lang="en-US" sz="4797" kern="0">
              <a:solidFill>
                <a:srgbClr val="0F62FE"/>
              </a:solidFill>
              <a:latin typeface="IBM Plex Sans" panose="020B050305020300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A662A1-7779-5941-CDE0-118630434C63}"/>
              </a:ext>
            </a:extLst>
          </p:cNvPr>
          <p:cNvSpPr txBox="1"/>
          <p:nvPr/>
        </p:nvSpPr>
        <p:spPr>
          <a:xfrm flipV="1">
            <a:off x="4914218" y="763760"/>
            <a:ext cx="54856" cy="54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785C14-2C5E-0AC1-3E74-9580E1F3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15427" r="7456"/>
          <a:stretch/>
        </p:blipFill>
        <p:spPr bwMode="auto">
          <a:xfrm>
            <a:off x="1355943" y="1379637"/>
            <a:ext cx="9003864" cy="63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04CB5-B50E-5B58-2C7D-E5CAC26DB1AF}"/>
              </a:ext>
            </a:extLst>
          </p:cNvPr>
          <p:cNvSpPr txBox="1"/>
          <p:nvPr/>
        </p:nvSpPr>
        <p:spPr>
          <a:xfrm>
            <a:off x="2635281" y="493765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462796">
              <a:buSzPct val="100000"/>
            </a:pPr>
            <a:endParaRPr lang="en-US" sz="144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FBFCF-1C85-709E-D7D5-C965FFB26346}"/>
              </a:ext>
            </a:extLst>
          </p:cNvPr>
          <p:cNvSpPr txBox="1"/>
          <p:nvPr/>
        </p:nvSpPr>
        <p:spPr>
          <a:xfrm>
            <a:off x="10715625" y="1379637"/>
            <a:ext cx="3457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Based in Zurich, at IBM Research Lab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Been working on Document processing since ~2016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~20 people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Lots of interaction with academia and student internships</a:t>
            </a:r>
          </a:p>
        </p:txBody>
      </p:sp>
    </p:spTree>
    <p:extLst>
      <p:ext uri="{BB962C8B-B14F-4D97-AF65-F5344CB8AC3E}">
        <p14:creationId xmlns:p14="http://schemas.microsoft.com/office/powerpoint/2010/main" val="612121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6214-5E43-D508-95DC-0D4DA817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4F2ACA8E-E587-5597-C938-B4433173647E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Conversion with options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38481E-C99D-39EE-D256-4B87108E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830" y="523565"/>
            <a:ext cx="5833492" cy="722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FCE5E-502D-4554-CE7D-087B75732B96}"/>
              </a:ext>
            </a:extLst>
          </p:cNvPr>
          <p:cNvSpPr txBox="1"/>
          <p:nvPr/>
        </p:nvSpPr>
        <p:spPr>
          <a:xfrm>
            <a:off x="1044080" y="5605522"/>
            <a:ext cx="6375040" cy="923330"/>
          </a:xfrm>
          <a:prstGeom prst="rect">
            <a:avLst/>
          </a:prstGeom>
          <a:solidFill>
            <a:srgbClr val="F0F0F0"/>
          </a:solidFill>
        </p:spPr>
        <p:txBody>
          <a:bodyPr wrap="square" anchor="ctr">
            <a:spAutoFit/>
          </a:bodyPr>
          <a:lstStyle/>
          <a:p>
            <a:r>
              <a:rPr lang="en-US" dirty="0"/>
              <a:t>&gt; poetry run </a:t>
            </a:r>
            <a:r>
              <a:rPr lang="en-US" dirty="0" err="1"/>
              <a:t>docling</a:t>
            </a:r>
            <a:r>
              <a:rPr lang="en-US" dirty="0"/>
              <a:t> https://</a:t>
            </a:r>
            <a:r>
              <a:rPr lang="en-US" dirty="0" err="1"/>
              <a:t>arxiv.org</a:t>
            </a:r>
            <a:r>
              <a:rPr lang="en-US" dirty="0"/>
              <a:t>/pdf/2501.12948 --to html --enrich-formula</a:t>
            </a:r>
            <a:br>
              <a:rPr lang="en-US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4D450-386D-D14E-68E3-F1A2FB49A9BA}"/>
              </a:ext>
            </a:extLst>
          </p:cNvPr>
          <p:cNvSpPr txBox="1"/>
          <p:nvPr/>
        </p:nvSpPr>
        <p:spPr>
          <a:xfrm>
            <a:off x="1044080" y="1701478"/>
            <a:ext cx="38867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image export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pipelines (more on that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or without OCR (and a choice of OCR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enrichments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Picture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Picture description</a:t>
            </a:r>
          </a:p>
        </p:txBody>
      </p:sp>
    </p:spTree>
    <p:extLst>
      <p:ext uri="{BB962C8B-B14F-4D97-AF65-F5344CB8AC3E}">
        <p14:creationId xmlns:p14="http://schemas.microsoft.com/office/powerpoint/2010/main" val="427948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71D4A-CF71-A7E6-A3D4-F368A5D2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524AED-692A-B7D9-3125-EEF2D767A5EC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51407F94-0CAB-57CB-D190-8069BDE9EC30}"/>
              </a:ext>
            </a:extLst>
          </p:cNvPr>
          <p:cNvSpPr txBox="1">
            <a:spLocks/>
          </p:cNvSpPr>
          <p:nvPr/>
        </p:nvSpPr>
        <p:spPr>
          <a:xfrm>
            <a:off x="461307" y="503862"/>
            <a:ext cx="8682217" cy="101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Code/Formula model</a:t>
            </a:r>
            <a:b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</a:br>
            <a:endParaRPr lang="en-US" sz="4797" kern="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AD2CF-AFDC-A915-4CF0-ED639A208C41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31568-170E-4369-C3DE-B73B0B138886}"/>
              </a:ext>
            </a:extLst>
          </p:cNvPr>
          <p:cNvSpPr txBox="1"/>
          <p:nvPr/>
        </p:nvSpPr>
        <p:spPr>
          <a:xfrm>
            <a:off x="2548749" y="371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F98F4-88C2-B85B-D2BD-57BC7C1ACCE4}"/>
              </a:ext>
            </a:extLst>
          </p:cNvPr>
          <p:cNvSpPr txBox="1"/>
          <p:nvPr/>
        </p:nvSpPr>
        <p:spPr>
          <a:xfrm>
            <a:off x="11827536" y="511172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635" indent="-268005" defTabSz="1462796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BF5F8-125F-B843-7BAA-6A5BB658D793}"/>
              </a:ext>
            </a:extLst>
          </p:cNvPr>
          <p:cNvSpPr txBox="1"/>
          <p:nvPr/>
        </p:nvSpPr>
        <p:spPr>
          <a:xfrm>
            <a:off x="1111935" y="7531864"/>
            <a:ext cx="5636735" cy="2585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080" dirty="0"/>
              <a:t>https://</a:t>
            </a:r>
            <a:r>
              <a:rPr lang="en-US" sz="1080" dirty="0" err="1"/>
              <a:t>huggingface.co</a:t>
            </a:r>
            <a:r>
              <a:rPr lang="en-US" sz="1080" dirty="0"/>
              <a:t>/ds4sd/</a:t>
            </a:r>
            <a:r>
              <a:rPr lang="en-US" sz="1080" dirty="0" err="1"/>
              <a:t>CodeFormula</a:t>
            </a:r>
            <a:endParaRPr lang="en-US" sz="108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02ED97-61A1-BE4D-80D6-E57D0740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1" y="1376280"/>
            <a:ext cx="12275818" cy="641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779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4DE76-043B-1507-5852-B9137A48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58B5BD-FFA7-508A-3DAE-79553C377C37}"/>
              </a:ext>
            </a:extLst>
          </p:cNvPr>
          <p:cNvSpPr txBox="1"/>
          <p:nvPr/>
        </p:nvSpPr>
        <p:spPr>
          <a:xfrm>
            <a:off x="1359709" y="327268"/>
            <a:ext cx="6375040" cy="923330"/>
          </a:xfrm>
          <a:prstGeom prst="rect">
            <a:avLst/>
          </a:prstGeom>
          <a:solidFill>
            <a:srgbClr val="F0F0F0"/>
          </a:solidFill>
        </p:spPr>
        <p:txBody>
          <a:bodyPr wrap="square" anchor="ctr">
            <a:spAutoFit/>
          </a:bodyPr>
          <a:lstStyle/>
          <a:p>
            <a:r>
              <a:rPr lang="en-US" dirty="0"/>
              <a:t>&gt; poetry run </a:t>
            </a:r>
            <a:r>
              <a:rPr lang="en-US" dirty="0" err="1"/>
              <a:t>docling</a:t>
            </a:r>
            <a:r>
              <a:rPr lang="en-US" dirty="0"/>
              <a:t> https://</a:t>
            </a:r>
            <a:r>
              <a:rPr lang="en-US" dirty="0" err="1"/>
              <a:t>arxiv.org</a:t>
            </a:r>
            <a:r>
              <a:rPr lang="en-US" dirty="0"/>
              <a:t>/pdf/2501.12948 --to </a:t>
            </a:r>
            <a:r>
              <a:rPr lang="en-US" dirty="0" err="1"/>
              <a:t>html_split_page</a:t>
            </a:r>
            <a:r>
              <a:rPr lang="en-US" dirty="0"/>
              <a:t> --enrich-formula</a:t>
            </a:r>
            <a:br>
              <a:rPr lang="en-US" dirty="0"/>
            </a:br>
            <a:endParaRPr dirty="0"/>
          </a:p>
        </p:txBody>
      </p:sp>
      <p:pic>
        <p:nvPicPr>
          <p:cNvPr id="6" name="Picture 5" descr="A close-up of a paper&#10;&#10;AI-generated content may be incorrect.">
            <a:extLst>
              <a:ext uri="{FF2B5EF4-FFF2-40B4-BE49-F238E27FC236}">
                <a16:creationId xmlns:a16="http://schemas.microsoft.com/office/drawing/2014/main" id="{26ADF8CF-C1A3-1A68-EAC5-4972BEB6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09" y="1481559"/>
            <a:ext cx="10886306" cy="65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2373-E247-587A-7799-032ED837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7FFE834-DE5B-58E2-5827-ACB33CD20670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Conversion using code</a:t>
            </a:r>
          </a:p>
        </p:txBody>
      </p:sp>
      <p:pic>
        <p:nvPicPr>
          <p:cNvPr id="5" name="Picture 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C1C7ECF1-3847-C182-7BDD-E9CEB97A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9" y="1691592"/>
            <a:ext cx="7772400" cy="1440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E2B15-A542-6408-9773-215EB94D9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9" y="3679818"/>
            <a:ext cx="7772400" cy="3861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0DB535-A1CB-4E80-EE50-A9F60A85B57A}"/>
              </a:ext>
            </a:extLst>
          </p:cNvPr>
          <p:cNvSpPr txBox="1"/>
          <p:nvPr/>
        </p:nvSpPr>
        <p:spPr>
          <a:xfrm>
            <a:off x="9086127" y="1691592"/>
            <a:ext cx="50465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get the hands dirty: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5"/>
              </a:rPr>
              <a:t>https://docling-project.github.io/docling/examples/minimal/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6"/>
              </a:rPr>
              <a:t>https://docling-project.github.io/docling/examples/custom_convert/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7"/>
              </a:rPr>
              <a:t>https://docling-project.github.io/docling/examples/batch_convert/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8"/>
              </a:rPr>
              <a:t>https://docling-project.github.io/docling/examples/run_with_formats/</a:t>
            </a:r>
            <a:endParaRPr lang="en-US" dirty="0">
              <a:sym typeface="Wingdings" pitchFamily="2" charset="2"/>
            </a:endParaRPr>
          </a:p>
          <a:p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4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3FE0A-EF59-D733-2458-8EDA315B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4703DD6-0677-844F-DDEC-CEDD2CCB2BD9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Prefetching models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893352B-98BC-8D14-E098-BB835016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96" y="1426072"/>
            <a:ext cx="5873735" cy="6299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9CF29-21EA-02A7-E2CD-C509E89DE2CF}"/>
              </a:ext>
            </a:extLst>
          </p:cNvPr>
          <p:cNvSpPr txBox="1"/>
          <p:nvPr/>
        </p:nvSpPr>
        <p:spPr>
          <a:xfrm>
            <a:off x="798653" y="1666754"/>
            <a:ext cx="5231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All the models that Docling uses are found on </a:t>
            </a:r>
            <a:r>
              <a:rPr lang="en-US" dirty="0" err="1"/>
              <a:t>HuggingFace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https://huggingface.co/ds4sd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certain environments, you want to prefetch the models or not do any communication to HF hub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can use the `</a:t>
            </a:r>
            <a:r>
              <a:rPr lang="en-US" dirty="0" err="1"/>
              <a:t>docling</a:t>
            </a:r>
            <a:r>
              <a:rPr lang="en-US" dirty="0"/>
              <a:t>-tools` utility to download all the model-weights.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can use the artifacts argument to point Docling where the model weights are residing.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D204-89E2-7DB0-5BDB-9B19D446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1FB7BD6-C11B-C89B-C7FF-8A7CF0F8DBF1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6853893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Design and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CA9D-196C-7151-50B4-A6A3A9D287A1}"/>
              </a:ext>
            </a:extLst>
          </p:cNvPr>
          <p:cNvGrpSpPr/>
          <p:nvPr/>
        </p:nvGrpSpPr>
        <p:grpSpPr>
          <a:xfrm>
            <a:off x="4819038" y="4760039"/>
            <a:ext cx="830213" cy="807749"/>
            <a:chOff x="1862578" y="3191899"/>
            <a:chExt cx="520466" cy="506383"/>
          </a:xfrm>
        </p:grpSpPr>
        <p:pic>
          <p:nvPicPr>
            <p:cNvPr id="4" name="Graphic 3" descr="Paper outline">
              <a:extLst>
                <a:ext uri="{FF2B5EF4-FFF2-40B4-BE49-F238E27FC236}">
                  <a16:creationId xmlns:a16="http://schemas.microsoft.com/office/drawing/2014/main" id="{C0F66066-1129-9661-B248-8A2BEE2B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0EE456-FE6D-C4FF-D8C3-CFE09B73D338}"/>
                </a:ext>
              </a:extLst>
            </p:cNvPr>
            <p:cNvSpPr txBox="1"/>
            <p:nvPr/>
          </p:nvSpPr>
          <p:spPr>
            <a:xfrm>
              <a:off x="1946176" y="3352445"/>
              <a:ext cx="436868" cy="243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20" dirty="0">
                  <a:latin typeface="Consolas" panose="020B0609020204030204" pitchFamily="49" charset="0"/>
                  <a:cs typeface="Consolas" panose="020B0609020204030204" pitchFamily="49" charset="0"/>
                </a:rPr>
                <a:t>&lt;/&gt;</a:t>
              </a:r>
              <a:endParaRPr lang="en-US" sz="108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FD9899B-1DF6-B605-CF5B-5335B78C0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673" y="5910886"/>
            <a:ext cx="779859" cy="779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1514E-CB69-9855-91DF-CA2766D6E6B3}"/>
              </a:ext>
            </a:extLst>
          </p:cNvPr>
          <p:cNvSpPr/>
          <p:nvPr/>
        </p:nvSpPr>
        <p:spPr>
          <a:xfrm>
            <a:off x="6642706" y="4698794"/>
            <a:ext cx="3100209" cy="2309456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920" dirty="0">
                <a:solidFill>
                  <a:srgbClr val="B48800"/>
                </a:solidFill>
              </a:rPr>
              <a:t>Simple Pipeline</a:t>
            </a:r>
          </a:p>
          <a:p>
            <a:endParaRPr lang="en-US" sz="19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759B2-3A85-50E7-AC4D-FF9CF3D8CE14}"/>
              </a:ext>
            </a:extLst>
          </p:cNvPr>
          <p:cNvSpPr txBox="1"/>
          <p:nvPr/>
        </p:nvSpPr>
        <p:spPr>
          <a:xfrm>
            <a:off x="6943369" y="6343387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Markup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Format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CCD1C16-21DF-52D8-DBC1-F6AFAB9FA2D0}"/>
              </a:ext>
            </a:extLst>
          </p:cNvPr>
          <p:cNvSpPr/>
          <p:nvPr/>
        </p:nvSpPr>
        <p:spPr>
          <a:xfrm rot="5400000">
            <a:off x="8079285" y="5576667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3B8131-18F4-7523-DE63-78719B2AAEC6}"/>
              </a:ext>
            </a:extLst>
          </p:cNvPr>
          <p:cNvSpPr/>
          <p:nvPr/>
        </p:nvSpPr>
        <p:spPr>
          <a:xfrm>
            <a:off x="9748089" y="1724703"/>
            <a:ext cx="1651920" cy="5283547"/>
          </a:xfrm>
          <a:prstGeom prst="rect">
            <a:avLst/>
          </a:prstGeom>
          <a:solidFill>
            <a:srgbClr val="92D050">
              <a:alpha val="1507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92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2964-22F7-914B-DD07-0CDDA0D4DF6F}"/>
              </a:ext>
            </a:extLst>
          </p:cNvPr>
          <p:cNvSpPr/>
          <p:nvPr/>
        </p:nvSpPr>
        <p:spPr>
          <a:xfrm>
            <a:off x="6642704" y="7008250"/>
            <a:ext cx="3100209" cy="4199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Build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E1D912-C2A9-32AE-2F98-EB5637962C39}"/>
              </a:ext>
            </a:extLst>
          </p:cNvPr>
          <p:cNvSpPr/>
          <p:nvPr/>
        </p:nvSpPr>
        <p:spPr>
          <a:xfrm>
            <a:off x="9750521" y="7008250"/>
            <a:ext cx="1651920" cy="419903"/>
          </a:xfrm>
          <a:prstGeom prst="rect">
            <a:avLst/>
          </a:prstGeom>
          <a:solidFill>
            <a:srgbClr val="92D050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Enrich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8E706E5-CC33-B77C-CCD1-7D9B03AEF64E}"/>
              </a:ext>
            </a:extLst>
          </p:cNvPr>
          <p:cNvSpPr/>
          <p:nvPr/>
        </p:nvSpPr>
        <p:spPr>
          <a:xfrm rot="2700000">
            <a:off x="9732214" y="5462397"/>
            <a:ext cx="531613" cy="316440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3AED6-1C5F-7470-FBF4-C5BB1FF2DD71}"/>
              </a:ext>
            </a:extLst>
          </p:cNvPr>
          <p:cNvSpPr/>
          <p:nvPr/>
        </p:nvSpPr>
        <p:spPr>
          <a:xfrm>
            <a:off x="2058808" y="1727017"/>
            <a:ext cx="7684106" cy="2401294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920" dirty="0">
                <a:solidFill>
                  <a:srgbClr val="B48800"/>
                </a:solidFill>
              </a:rPr>
              <a:t>PDF Pipeline</a:t>
            </a:r>
          </a:p>
          <a:p>
            <a:endParaRPr lang="en-US" sz="192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F231C-0E65-780B-C80A-066AE38C883A}"/>
              </a:ext>
            </a:extLst>
          </p:cNvPr>
          <p:cNvGrpSpPr/>
          <p:nvPr/>
        </p:nvGrpSpPr>
        <p:grpSpPr>
          <a:xfrm>
            <a:off x="8694703" y="5310703"/>
            <a:ext cx="607146" cy="783412"/>
            <a:chOff x="6973052" y="1059136"/>
            <a:chExt cx="436100" cy="56271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406157-B06A-3A86-5A4F-88CB25A33C9D}"/>
                </a:ext>
              </a:extLst>
            </p:cNvPr>
            <p:cNvSpPr/>
            <p:nvPr/>
          </p:nvSpPr>
          <p:spPr>
            <a:xfrm>
              <a:off x="6988068" y="1079635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4E7273-F154-3FE0-8FE1-7DB974206B9A}"/>
                </a:ext>
              </a:extLst>
            </p:cNvPr>
            <p:cNvSpPr/>
            <p:nvPr/>
          </p:nvSpPr>
          <p:spPr>
            <a:xfrm>
              <a:off x="6973052" y="1059136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09951-9D30-1832-75D7-968FDD352414}"/>
              </a:ext>
            </a:extLst>
          </p:cNvPr>
          <p:cNvGrpSpPr/>
          <p:nvPr/>
        </p:nvGrpSpPr>
        <p:grpSpPr>
          <a:xfrm>
            <a:off x="8809240" y="5199514"/>
            <a:ext cx="607146" cy="783412"/>
            <a:chOff x="6973052" y="1059134"/>
            <a:chExt cx="436100" cy="56271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6C36008-33B6-4D1E-9A6B-F945E8FC1DB8}"/>
                </a:ext>
              </a:extLst>
            </p:cNvPr>
            <p:cNvSpPr/>
            <p:nvPr/>
          </p:nvSpPr>
          <p:spPr>
            <a:xfrm>
              <a:off x="6988068" y="1079637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48EEB21-3C76-DD78-BBA0-394B70FA7363}"/>
                </a:ext>
              </a:extLst>
            </p:cNvPr>
            <p:cNvSpPr/>
            <p:nvPr/>
          </p:nvSpPr>
          <p:spPr>
            <a:xfrm>
              <a:off x="6973052" y="1059134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747DCE-A311-F3D8-0C2B-1756099F4006}"/>
              </a:ext>
            </a:extLst>
          </p:cNvPr>
          <p:cNvSpPr txBox="1"/>
          <p:nvPr/>
        </p:nvSpPr>
        <p:spPr>
          <a:xfrm>
            <a:off x="8554506" y="6293741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Assemble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Document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5770056-5E95-6FE9-EAFC-6199EB398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8393" y="5419494"/>
            <a:ext cx="484568" cy="4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61175EA-AA67-898E-1850-156472470B5E}"/>
              </a:ext>
            </a:extLst>
          </p:cNvPr>
          <p:cNvGrpSpPr/>
          <p:nvPr/>
        </p:nvGrpSpPr>
        <p:grpSpPr>
          <a:xfrm>
            <a:off x="4049126" y="4764432"/>
            <a:ext cx="807747" cy="807749"/>
            <a:chOff x="2025126" y="2377315"/>
            <a:chExt cx="506382" cy="506383"/>
          </a:xfrm>
        </p:grpSpPr>
        <p:pic>
          <p:nvPicPr>
            <p:cNvPr id="25" name="Graphic 24" descr="Paper outline">
              <a:extLst>
                <a:ext uri="{FF2B5EF4-FFF2-40B4-BE49-F238E27FC236}">
                  <a16:creationId xmlns:a16="http://schemas.microsoft.com/office/drawing/2014/main" id="{FB8E152A-A7DC-669E-7A31-451FEC71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126" y="2377315"/>
              <a:ext cx="506382" cy="506383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518BF7-6478-0841-6884-CB8C2AF1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50774" y="2591098"/>
              <a:ext cx="258500" cy="1590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59F61E4-E891-C78A-BBF1-4089CE5CA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199" y="5910886"/>
            <a:ext cx="779861" cy="7798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593284-0495-A065-076A-0744F76CB7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9486" y="5913331"/>
            <a:ext cx="779861" cy="779861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47DCE99C-7061-44AA-87EA-FE8EC4830998}"/>
              </a:ext>
            </a:extLst>
          </p:cNvPr>
          <p:cNvSpPr/>
          <p:nvPr/>
        </p:nvSpPr>
        <p:spPr>
          <a:xfrm>
            <a:off x="2577777" y="2219832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3A528-A03D-1E50-C854-0A08846B70BD}"/>
              </a:ext>
            </a:extLst>
          </p:cNvPr>
          <p:cNvGrpSpPr/>
          <p:nvPr/>
        </p:nvGrpSpPr>
        <p:grpSpPr>
          <a:xfrm>
            <a:off x="2390202" y="2130136"/>
            <a:ext cx="940097" cy="940097"/>
            <a:chOff x="2791655" y="3208723"/>
            <a:chExt cx="675252" cy="675252"/>
          </a:xfrm>
        </p:grpSpPr>
        <p:pic>
          <p:nvPicPr>
            <p:cNvPr id="31" name="Graphic 30" descr="Paper with solid fill">
              <a:extLst>
                <a:ext uri="{FF2B5EF4-FFF2-40B4-BE49-F238E27FC236}">
                  <a16:creationId xmlns:a16="http://schemas.microsoft.com/office/drawing/2014/main" id="{0190CAF1-BBCF-0D32-3655-F9956650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91655" y="3208723"/>
              <a:ext cx="675252" cy="675252"/>
            </a:xfrm>
            <a:prstGeom prst="rect">
              <a:avLst/>
            </a:prstGeom>
          </p:spPr>
        </p:pic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3757AE3-A1EA-C2E9-8DD6-A99F1862A7A6}"/>
                </a:ext>
              </a:extLst>
            </p:cNvPr>
            <p:cNvSpPr/>
            <p:nvPr/>
          </p:nvSpPr>
          <p:spPr>
            <a:xfrm>
              <a:off x="2990628" y="350326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41E6D87-EFBB-73CA-9B94-D1F1BF56E229}"/>
                </a:ext>
              </a:extLst>
            </p:cNvPr>
            <p:cNvSpPr/>
            <p:nvPr/>
          </p:nvSpPr>
          <p:spPr>
            <a:xfrm>
              <a:off x="2990628" y="3551776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9A9C067-F53B-4CDE-1F2A-538804150887}"/>
                </a:ext>
              </a:extLst>
            </p:cNvPr>
            <p:cNvSpPr/>
            <p:nvPr/>
          </p:nvSpPr>
          <p:spPr>
            <a:xfrm>
              <a:off x="2990628" y="360029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D991466-5885-0644-F850-A9714EA84FC6}"/>
                </a:ext>
              </a:extLst>
            </p:cNvPr>
            <p:cNvSpPr/>
            <p:nvPr/>
          </p:nvSpPr>
          <p:spPr>
            <a:xfrm rot="5400000">
              <a:off x="2993089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7DDDF1A-CF72-D2FF-7C36-F83DB6D25BFC}"/>
                </a:ext>
              </a:extLst>
            </p:cNvPr>
            <p:cNvSpPr/>
            <p:nvPr/>
          </p:nvSpPr>
          <p:spPr>
            <a:xfrm rot="5400000">
              <a:off x="3064077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0C43E3F-227F-D86C-FEEA-7AA2CBA4F3AE}"/>
                </a:ext>
              </a:extLst>
            </p:cNvPr>
            <p:cNvSpPr/>
            <p:nvPr/>
          </p:nvSpPr>
          <p:spPr>
            <a:xfrm>
              <a:off x="2990628" y="336168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564BA90-7590-BEFD-EA96-D5DF6876ED35}"/>
                </a:ext>
              </a:extLst>
            </p:cNvPr>
            <p:cNvSpPr/>
            <p:nvPr/>
          </p:nvSpPr>
          <p:spPr>
            <a:xfrm>
              <a:off x="2990628" y="340931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311B6C4-4173-496E-C7E7-1D838FB5DB08}"/>
                </a:ext>
              </a:extLst>
            </p:cNvPr>
            <p:cNvSpPr/>
            <p:nvPr/>
          </p:nvSpPr>
          <p:spPr>
            <a:xfrm>
              <a:off x="2990628" y="35219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082BCE0-7571-4D29-7C5E-EE770716A4BC}"/>
                </a:ext>
              </a:extLst>
            </p:cNvPr>
            <p:cNvSpPr/>
            <p:nvPr/>
          </p:nvSpPr>
          <p:spPr>
            <a:xfrm>
              <a:off x="2990628" y="35727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C79986-EB79-605F-9AEF-00D683DD36FB}"/>
              </a:ext>
            </a:extLst>
          </p:cNvPr>
          <p:cNvSpPr txBox="1"/>
          <p:nvPr/>
        </p:nvSpPr>
        <p:spPr>
          <a:xfrm>
            <a:off x="5662638" y="3472602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Layout</a:t>
            </a:r>
          </a:p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Analysis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BAB0FA-2025-CDA9-625A-F5B0A7F6CE6F}"/>
              </a:ext>
            </a:extLst>
          </p:cNvPr>
          <p:cNvGrpSpPr/>
          <p:nvPr/>
        </p:nvGrpSpPr>
        <p:grpSpPr>
          <a:xfrm>
            <a:off x="5389338" y="2130136"/>
            <a:ext cx="940097" cy="940097"/>
            <a:chOff x="4380844" y="3702984"/>
            <a:chExt cx="675252" cy="675252"/>
          </a:xfrm>
        </p:grpSpPr>
        <p:pic>
          <p:nvPicPr>
            <p:cNvPr id="43" name="Graphic 42" descr="Paper with solid fill">
              <a:extLst>
                <a:ext uri="{FF2B5EF4-FFF2-40B4-BE49-F238E27FC236}">
                  <a16:creationId xmlns:a16="http://schemas.microsoft.com/office/drawing/2014/main" id="{8FB1A681-30D8-4833-BB10-50AEACBE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80844" y="3702984"/>
              <a:ext cx="675252" cy="675252"/>
            </a:xfrm>
            <a:prstGeom prst="rect">
              <a:avLst/>
            </a:prstGeom>
          </p:spPr>
        </p:pic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26B552C-13DB-B6ED-0FEC-A45C7FDECDC1}"/>
                </a:ext>
              </a:extLst>
            </p:cNvPr>
            <p:cNvSpPr/>
            <p:nvPr/>
          </p:nvSpPr>
          <p:spPr>
            <a:xfrm>
              <a:off x="4571840" y="399752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3757B52-F428-2817-8B31-D49B746B632A}"/>
                </a:ext>
              </a:extLst>
            </p:cNvPr>
            <p:cNvSpPr/>
            <p:nvPr/>
          </p:nvSpPr>
          <p:spPr>
            <a:xfrm>
              <a:off x="4571840" y="4046037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70D9101-C487-2AAA-B727-0E83A67B7103}"/>
                </a:ext>
              </a:extLst>
            </p:cNvPr>
            <p:cNvSpPr/>
            <p:nvPr/>
          </p:nvSpPr>
          <p:spPr>
            <a:xfrm>
              <a:off x="4571840" y="409455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C3657F5-751E-EFE0-7F75-257C5E94A148}"/>
                </a:ext>
              </a:extLst>
            </p:cNvPr>
            <p:cNvSpPr/>
            <p:nvPr/>
          </p:nvSpPr>
          <p:spPr>
            <a:xfrm rot="5400000">
              <a:off x="4574292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E94C5D1-41B4-FA4C-EFAB-C93313BC6B8A}"/>
                </a:ext>
              </a:extLst>
            </p:cNvPr>
            <p:cNvSpPr/>
            <p:nvPr/>
          </p:nvSpPr>
          <p:spPr>
            <a:xfrm rot="5400000">
              <a:off x="4645280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A2162C2-A114-D856-0D2B-55FBD268BB0A}"/>
                </a:ext>
              </a:extLst>
            </p:cNvPr>
            <p:cNvSpPr/>
            <p:nvPr/>
          </p:nvSpPr>
          <p:spPr>
            <a:xfrm>
              <a:off x="4571831" y="385595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542BB75-1BE6-488F-E3DD-831DB6788EAE}"/>
                </a:ext>
              </a:extLst>
            </p:cNvPr>
            <p:cNvSpPr/>
            <p:nvPr/>
          </p:nvSpPr>
          <p:spPr>
            <a:xfrm>
              <a:off x="4571831" y="390358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41AA651-9F6C-753F-181D-971C5BC4B93C}"/>
                </a:ext>
              </a:extLst>
            </p:cNvPr>
            <p:cNvSpPr/>
            <p:nvPr/>
          </p:nvSpPr>
          <p:spPr>
            <a:xfrm>
              <a:off x="4571831" y="40161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4B330EE-0FF5-B072-2E54-0C12575E6908}"/>
                </a:ext>
              </a:extLst>
            </p:cNvPr>
            <p:cNvSpPr/>
            <p:nvPr/>
          </p:nvSpPr>
          <p:spPr>
            <a:xfrm>
              <a:off x="4571831" y="40669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806F54E-40AB-4AB0-C998-07EC0FE3D832}"/>
                </a:ext>
              </a:extLst>
            </p:cNvPr>
            <p:cNvSpPr/>
            <p:nvPr/>
          </p:nvSpPr>
          <p:spPr>
            <a:xfrm>
              <a:off x="4571840" y="416031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72CDB5E-D273-A268-2C13-A886C52AB5CC}"/>
                </a:ext>
              </a:extLst>
            </p:cNvPr>
            <p:cNvSpPr/>
            <p:nvPr/>
          </p:nvSpPr>
          <p:spPr>
            <a:xfrm>
              <a:off x="4571831" y="4211997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05CE1BD-1536-09CF-01E0-861E6D583D5B}"/>
                </a:ext>
              </a:extLst>
            </p:cNvPr>
            <p:cNvSpPr/>
            <p:nvPr/>
          </p:nvSpPr>
          <p:spPr>
            <a:xfrm>
              <a:off x="4556588" y="3837732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099B2571-C587-6839-CCB2-A438062C904B}"/>
                </a:ext>
              </a:extLst>
            </p:cNvPr>
            <p:cNvSpPr/>
            <p:nvPr/>
          </p:nvSpPr>
          <p:spPr>
            <a:xfrm>
              <a:off x="4556588" y="3958514"/>
              <a:ext cx="220578" cy="165937"/>
            </a:xfrm>
            <a:prstGeom prst="roundRect">
              <a:avLst>
                <a:gd name="adj" fmla="val 5432"/>
              </a:avLst>
            </a:prstGeom>
            <a:solidFill>
              <a:srgbClr val="ED3134">
                <a:alpha val="65490"/>
              </a:srgbClr>
            </a:solidFill>
            <a:ln w="19050" cap="flat" cmpd="sng" algn="ctr">
              <a:solidFill>
                <a:srgbClr val="8B1C1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9075485-E6C1-CA32-B70C-E97B9D82B5DA}"/>
              </a:ext>
            </a:extLst>
          </p:cNvPr>
          <p:cNvSpPr txBox="1"/>
          <p:nvPr/>
        </p:nvSpPr>
        <p:spPr>
          <a:xfrm>
            <a:off x="2453525" y="3463253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PDF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pages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DE19EA-6839-BF1D-4928-637BADCD8C0F}"/>
              </a:ext>
            </a:extLst>
          </p:cNvPr>
          <p:cNvGrpSpPr/>
          <p:nvPr/>
        </p:nvGrpSpPr>
        <p:grpSpPr>
          <a:xfrm>
            <a:off x="6907217" y="2130136"/>
            <a:ext cx="940097" cy="940097"/>
            <a:chOff x="4953049" y="2994965"/>
            <a:chExt cx="675252" cy="67525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C638E3-DA3B-4A78-283A-49055BC06BD3}"/>
                </a:ext>
              </a:extLst>
            </p:cNvPr>
            <p:cNvGrpSpPr/>
            <p:nvPr/>
          </p:nvGrpSpPr>
          <p:grpSpPr>
            <a:xfrm>
              <a:off x="5146688" y="3257780"/>
              <a:ext cx="209989" cy="140872"/>
              <a:chOff x="5778061" y="3465924"/>
              <a:chExt cx="209989" cy="14087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EDF3D9-A34D-4DCE-8F6A-6BA813DD9990}"/>
                  </a:ext>
                </a:extLst>
              </p:cNvPr>
              <p:cNvSpPr/>
              <p:nvPr/>
            </p:nvSpPr>
            <p:spPr>
              <a:xfrm>
                <a:off x="5778061" y="3465924"/>
                <a:ext cx="209989" cy="360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0259CB4-02F1-268D-C647-4A73F401302D}"/>
                  </a:ext>
                </a:extLst>
              </p:cNvPr>
              <p:cNvSpPr/>
              <p:nvPr/>
            </p:nvSpPr>
            <p:spPr>
              <a:xfrm>
                <a:off x="5780180" y="3512336"/>
                <a:ext cx="74519" cy="94460"/>
              </a:xfrm>
              <a:prstGeom prst="rect">
                <a:avLst/>
              </a:prstGeom>
              <a:solidFill>
                <a:srgbClr val="ED3134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BAB712E-D241-3C63-D6CB-EB3EF5D46E24}"/>
                  </a:ext>
                </a:extLst>
              </p:cNvPr>
              <p:cNvSpPr/>
              <p:nvPr/>
            </p:nvSpPr>
            <p:spPr>
              <a:xfrm>
                <a:off x="5854700" y="3512336"/>
                <a:ext cx="63501" cy="94460"/>
              </a:xfrm>
              <a:prstGeom prst="rect">
                <a:avLst/>
              </a:prstGeom>
              <a:solidFill>
                <a:srgbClr val="15608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6FB5317-3ED0-E6AD-46B4-2B3492288C69}"/>
                  </a:ext>
                </a:extLst>
              </p:cNvPr>
              <p:cNvSpPr/>
              <p:nvPr/>
            </p:nvSpPr>
            <p:spPr>
              <a:xfrm>
                <a:off x="5927725" y="3512336"/>
                <a:ext cx="60325" cy="94460"/>
              </a:xfrm>
              <a:prstGeom prst="rect">
                <a:avLst/>
              </a:prstGeom>
              <a:solidFill>
                <a:srgbClr val="A02B93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60" name="Graphic 59" descr="Paper with solid fill">
              <a:extLst>
                <a:ext uri="{FF2B5EF4-FFF2-40B4-BE49-F238E27FC236}">
                  <a16:creationId xmlns:a16="http://schemas.microsoft.com/office/drawing/2014/main" id="{67F66C61-DB4B-7141-9AD1-D33909A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53049" y="2994965"/>
              <a:ext cx="675252" cy="675252"/>
            </a:xfrm>
            <a:prstGeom prst="rect">
              <a:avLst/>
            </a:prstGeom>
          </p:spPr>
        </p:pic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D784145-722B-FC97-699C-5D311F8B1BC2}"/>
                </a:ext>
              </a:extLst>
            </p:cNvPr>
            <p:cNvSpPr/>
            <p:nvPr/>
          </p:nvSpPr>
          <p:spPr>
            <a:xfrm>
              <a:off x="5145761" y="328950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D826E3B-CC33-2525-97B4-A4D9281EE05B}"/>
                </a:ext>
              </a:extLst>
            </p:cNvPr>
            <p:cNvSpPr/>
            <p:nvPr/>
          </p:nvSpPr>
          <p:spPr>
            <a:xfrm>
              <a:off x="5145761" y="3338018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1343D72-5A06-1795-75FB-0168273BCE9E}"/>
                </a:ext>
              </a:extLst>
            </p:cNvPr>
            <p:cNvSpPr/>
            <p:nvPr/>
          </p:nvSpPr>
          <p:spPr>
            <a:xfrm>
              <a:off x="5145761" y="338653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B23B6EE-8707-DF1C-157A-207380A91929}"/>
                </a:ext>
              </a:extLst>
            </p:cNvPr>
            <p:cNvSpPr/>
            <p:nvPr/>
          </p:nvSpPr>
          <p:spPr>
            <a:xfrm rot="5400000">
              <a:off x="5148222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86B2380-06F8-3B83-8491-B51AF1F250E6}"/>
                </a:ext>
              </a:extLst>
            </p:cNvPr>
            <p:cNvSpPr/>
            <p:nvPr/>
          </p:nvSpPr>
          <p:spPr>
            <a:xfrm rot="5400000">
              <a:off x="5219210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47C1472-E9B4-80B8-82AB-9CB6139696E4}"/>
                </a:ext>
              </a:extLst>
            </p:cNvPr>
            <p:cNvSpPr/>
            <p:nvPr/>
          </p:nvSpPr>
          <p:spPr>
            <a:xfrm>
              <a:off x="5145761" y="33081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79EEB7B-DDE6-A96D-49BE-4F44882C6CA1}"/>
                </a:ext>
              </a:extLst>
            </p:cNvPr>
            <p:cNvSpPr/>
            <p:nvPr/>
          </p:nvSpPr>
          <p:spPr>
            <a:xfrm>
              <a:off x="5145761" y="33589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569ECB0-F51D-CEBC-266B-542170B76129}"/>
              </a:ext>
            </a:extLst>
          </p:cNvPr>
          <p:cNvSpPr txBox="1"/>
          <p:nvPr/>
        </p:nvSpPr>
        <p:spPr>
          <a:xfrm>
            <a:off x="7090839" y="351388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Table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Structure</a:t>
            </a:r>
          </a:p>
        </p:txBody>
      </p:sp>
      <p:pic>
        <p:nvPicPr>
          <p:cNvPr id="73" name="Graphic 72" descr="Paper with solid fill">
            <a:extLst>
              <a:ext uri="{FF2B5EF4-FFF2-40B4-BE49-F238E27FC236}">
                <a16:creationId xmlns:a16="http://schemas.microsoft.com/office/drawing/2014/main" id="{2AF09E4D-DE41-53B0-B978-CA584E97F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7987" y="2626940"/>
            <a:ext cx="940097" cy="94009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DE727D4-2DA9-DF82-B1AF-E16CF9AB68E0}"/>
              </a:ext>
            </a:extLst>
          </p:cNvPr>
          <p:cNvGrpSpPr/>
          <p:nvPr/>
        </p:nvGrpSpPr>
        <p:grpSpPr>
          <a:xfrm>
            <a:off x="5700170" y="2626940"/>
            <a:ext cx="940097" cy="940097"/>
            <a:chOff x="4497095" y="4439571"/>
            <a:chExt cx="675252" cy="675252"/>
          </a:xfrm>
        </p:grpSpPr>
        <p:pic>
          <p:nvPicPr>
            <p:cNvPr id="75" name="Graphic 74" descr="Paper with solid fill">
              <a:extLst>
                <a:ext uri="{FF2B5EF4-FFF2-40B4-BE49-F238E27FC236}">
                  <a16:creationId xmlns:a16="http://schemas.microsoft.com/office/drawing/2014/main" id="{894B7BB6-82A9-CE24-6D8F-2EFE434D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7095" y="4439571"/>
              <a:ext cx="675252" cy="675252"/>
            </a:xfrm>
            <a:prstGeom prst="rect">
              <a:avLst/>
            </a:prstGeom>
          </p:spPr>
        </p:pic>
        <p:pic>
          <p:nvPicPr>
            <p:cNvPr id="76" name="Graphic 75" descr="Pie chart with solid fill">
              <a:extLst>
                <a:ext uri="{FF2B5EF4-FFF2-40B4-BE49-F238E27FC236}">
                  <a16:creationId xmlns:a16="http://schemas.microsoft.com/office/drawing/2014/main" id="{7B978AB5-14E9-9DBE-2FD2-74BA0790F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2796" y="4693596"/>
              <a:ext cx="185794" cy="185794"/>
            </a:xfrm>
            <a:prstGeom prst="rect">
              <a:avLst/>
            </a:prstGeom>
          </p:spPr>
        </p:pic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94C0EA-34A7-1A61-67C6-7673F081448A}"/>
                </a:ext>
              </a:extLst>
            </p:cNvPr>
            <p:cNvSpPr/>
            <p:nvPr/>
          </p:nvSpPr>
          <p:spPr>
            <a:xfrm>
              <a:off x="4696068" y="4608421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AE9EB75-5A2C-51FE-3D18-1F563B1C317D}"/>
                </a:ext>
              </a:extLst>
            </p:cNvPr>
            <p:cNvSpPr/>
            <p:nvPr/>
          </p:nvSpPr>
          <p:spPr>
            <a:xfrm>
              <a:off x="4696068" y="4656046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EAC3C8A-DA88-7D01-1CD4-1AA32D76140D}"/>
                </a:ext>
              </a:extLst>
            </p:cNvPr>
            <p:cNvSpPr/>
            <p:nvPr/>
          </p:nvSpPr>
          <p:spPr>
            <a:xfrm>
              <a:off x="4877043" y="47354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81617D0-DDCD-828D-1D37-DD1F3617509F}"/>
                </a:ext>
              </a:extLst>
            </p:cNvPr>
            <p:cNvSpPr/>
            <p:nvPr/>
          </p:nvSpPr>
          <p:spPr>
            <a:xfrm>
              <a:off x="4877043" y="477987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A57B81-95A4-74FD-39BE-B74AC0B3AABB}"/>
                </a:ext>
              </a:extLst>
            </p:cNvPr>
            <p:cNvSpPr/>
            <p:nvPr/>
          </p:nvSpPr>
          <p:spPr>
            <a:xfrm>
              <a:off x="4877043" y="48243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9793CB3-DF60-7606-D6E0-7AD796CDBE79}"/>
                </a:ext>
              </a:extLst>
            </p:cNvPr>
            <p:cNvSpPr/>
            <p:nvPr/>
          </p:nvSpPr>
          <p:spPr>
            <a:xfrm>
              <a:off x="4696076" y="4903721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39AE3D8-6023-94AE-F5E9-8AD17CE9F6EB}"/>
                </a:ext>
              </a:extLst>
            </p:cNvPr>
            <p:cNvSpPr/>
            <p:nvPr/>
          </p:nvSpPr>
          <p:spPr>
            <a:xfrm>
              <a:off x="4694879" y="4950079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76CEE4D-BC29-70CF-47B7-CAAA74883D8F}"/>
                </a:ext>
              </a:extLst>
            </p:cNvPr>
            <p:cNvSpPr/>
            <p:nvPr/>
          </p:nvSpPr>
          <p:spPr>
            <a:xfrm>
              <a:off x="4679449" y="4590123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B93D811-F146-5220-CC50-1D0817EA699A}"/>
                </a:ext>
              </a:extLst>
            </p:cNvPr>
            <p:cNvSpPr/>
            <p:nvPr/>
          </p:nvSpPr>
          <p:spPr>
            <a:xfrm>
              <a:off x="4679458" y="4884087"/>
              <a:ext cx="295375" cy="112755"/>
            </a:xfrm>
            <a:prstGeom prst="roundRect">
              <a:avLst>
                <a:gd name="adj" fmla="val 5432"/>
              </a:avLst>
            </a:prstGeom>
            <a:solidFill>
              <a:srgbClr val="FFE300">
                <a:alpha val="78000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6A9EF8B-78C3-4573-84DA-A5E2F94FEF96}"/>
                </a:ext>
              </a:extLst>
            </p:cNvPr>
            <p:cNvSpPr/>
            <p:nvPr/>
          </p:nvSpPr>
          <p:spPr>
            <a:xfrm>
              <a:off x="4679449" y="4693598"/>
              <a:ext cx="273909" cy="185793"/>
            </a:xfrm>
            <a:prstGeom prst="roundRect">
              <a:avLst>
                <a:gd name="adj" fmla="val 5432"/>
              </a:avLst>
            </a:prstGeom>
            <a:solidFill>
              <a:srgbClr val="FFE3A5">
                <a:alpha val="65691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E077482-F8A7-135F-A99B-DF9D109B3D50}"/>
              </a:ext>
            </a:extLst>
          </p:cNvPr>
          <p:cNvGrpSpPr/>
          <p:nvPr/>
        </p:nvGrpSpPr>
        <p:grpSpPr>
          <a:xfrm>
            <a:off x="3901851" y="2130136"/>
            <a:ext cx="940097" cy="940097"/>
            <a:chOff x="3427149" y="3675742"/>
            <a:chExt cx="675252" cy="675252"/>
          </a:xfrm>
        </p:grpSpPr>
        <p:pic>
          <p:nvPicPr>
            <p:cNvPr id="88" name="Graphic 87" descr="Paper with solid fill">
              <a:extLst>
                <a:ext uri="{FF2B5EF4-FFF2-40B4-BE49-F238E27FC236}">
                  <a16:creationId xmlns:a16="http://schemas.microsoft.com/office/drawing/2014/main" id="{24D8EDC2-6995-CEC4-379C-6A5DB454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27149" y="3675742"/>
              <a:ext cx="675252" cy="675252"/>
            </a:xfrm>
            <a:prstGeom prst="rect">
              <a:avLst/>
            </a:prstGeom>
          </p:spPr>
        </p:pic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37F7D62-AC70-A974-6F5D-8FD226128625}"/>
                </a:ext>
              </a:extLst>
            </p:cNvPr>
            <p:cNvSpPr/>
            <p:nvPr/>
          </p:nvSpPr>
          <p:spPr>
            <a:xfrm>
              <a:off x="3626131" y="397028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884F4F2-450F-317A-DE43-010D92A7687E}"/>
                </a:ext>
              </a:extLst>
            </p:cNvPr>
            <p:cNvSpPr/>
            <p:nvPr/>
          </p:nvSpPr>
          <p:spPr>
            <a:xfrm>
              <a:off x="3626131" y="4018795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3DB8773-C9F5-7C34-AB46-976FC4A0FC88}"/>
                </a:ext>
              </a:extLst>
            </p:cNvPr>
            <p:cNvSpPr/>
            <p:nvPr/>
          </p:nvSpPr>
          <p:spPr>
            <a:xfrm>
              <a:off x="3626131" y="406731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71B8FA8-39EB-20DF-70C2-53D224130DFB}"/>
                </a:ext>
              </a:extLst>
            </p:cNvPr>
            <p:cNvSpPr/>
            <p:nvPr/>
          </p:nvSpPr>
          <p:spPr>
            <a:xfrm rot="5400000">
              <a:off x="3628583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583C59D-2A33-CCFB-8F9A-75DC76CC40B5}"/>
                </a:ext>
              </a:extLst>
            </p:cNvPr>
            <p:cNvSpPr/>
            <p:nvPr/>
          </p:nvSpPr>
          <p:spPr>
            <a:xfrm rot="5400000">
              <a:off x="3699571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1C92A8-35AD-4002-DCA5-E8325FD9645A}"/>
                </a:ext>
              </a:extLst>
            </p:cNvPr>
            <p:cNvSpPr/>
            <p:nvPr/>
          </p:nvSpPr>
          <p:spPr>
            <a:xfrm>
              <a:off x="3626122" y="3828717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1C87B07-A8AF-9E69-7D6D-0E11F307ADF5}"/>
                </a:ext>
              </a:extLst>
            </p:cNvPr>
            <p:cNvSpPr/>
            <p:nvPr/>
          </p:nvSpPr>
          <p:spPr>
            <a:xfrm>
              <a:off x="3626122" y="3876342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3B33F6C-5EE7-E51A-4F2B-2C6613AA6C31}"/>
                </a:ext>
              </a:extLst>
            </p:cNvPr>
            <p:cNvSpPr/>
            <p:nvPr/>
          </p:nvSpPr>
          <p:spPr>
            <a:xfrm>
              <a:off x="3626122" y="39889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0685E8F-1474-367C-F610-48532C05F867}"/>
                </a:ext>
              </a:extLst>
            </p:cNvPr>
            <p:cNvSpPr/>
            <p:nvPr/>
          </p:nvSpPr>
          <p:spPr>
            <a:xfrm>
              <a:off x="3626122" y="40397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A87DDD0-2E16-E32B-B6AF-EB09FC27EDBF}"/>
                </a:ext>
              </a:extLst>
            </p:cNvPr>
            <p:cNvSpPr/>
            <p:nvPr/>
          </p:nvSpPr>
          <p:spPr>
            <a:xfrm>
              <a:off x="3626131" y="4133074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0375813-EFBC-6CE6-014C-62EECA64234A}"/>
                </a:ext>
              </a:extLst>
            </p:cNvPr>
            <p:cNvSpPr/>
            <p:nvPr/>
          </p:nvSpPr>
          <p:spPr>
            <a:xfrm>
              <a:off x="3626122" y="4184755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00" name="Graphic 99" descr="Paper with solid fill">
            <a:extLst>
              <a:ext uri="{FF2B5EF4-FFF2-40B4-BE49-F238E27FC236}">
                <a16:creationId xmlns:a16="http://schemas.microsoft.com/office/drawing/2014/main" id="{47F77A4B-3A28-9590-0034-8F3BB16FFB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23801" y="2626940"/>
            <a:ext cx="940097" cy="940097"/>
          </a:xfrm>
          <a:prstGeom prst="rect">
            <a:avLst/>
          </a:prstGeom>
        </p:spPr>
      </p:pic>
      <p:pic>
        <p:nvPicPr>
          <p:cNvPr id="101" name="Graphic 100" descr="Pie chart with solid fill">
            <a:extLst>
              <a:ext uri="{FF2B5EF4-FFF2-40B4-BE49-F238E27FC236}">
                <a16:creationId xmlns:a16="http://schemas.microsoft.com/office/drawing/2014/main" id="{B38027E2-9E81-D761-0D41-39D737F7D3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68415" y="2980598"/>
            <a:ext cx="258665" cy="258665"/>
          </a:xfrm>
          <a:prstGeom prst="rect">
            <a:avLst/>
          </a:prstGeom>
        </p:spPr>
      </p:pic>
      <p:sp>
        <p:nvSpPr>
          <p:cNvPr id="102" name="Freeform 101">
            <a:extLst>
              <a:ext uri="{FF2B5EF4-FFF2-40B4-BE49-F238E27FC236}">
                <a16:creationId xmlns:a16="http://schemas.microsoft.com/office/drawing/2014/main" id="{014F1890-179F-483B-E82A-477FCCEB2291}"/>
              </a:ext>
            </a:extLst>
          </p:cNvPr>
          <p:cNvSpPr/>
          <p:nvPr/>
        </p:nvSpPr>
        <p:spPr>
          <a:xfrm>
            <a:off x="2897205" y="2729865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90BCA71A-A9B4-3A98-A95A-5069808EEB89}"/>
              </a:ext>
            </a:extLst>
          </p:cNvPr>
          <p:cNvSpPr/>
          <p:nvPr/>
        </p:nvSpPr>
        <p:spPr>
          <a:xfrm>
            <a:off x="4500813" y="2862016"/>
            <a:ext cx="127305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1FF74E6D-8481-D25C-1247-B42EC978C161}"/>
              </a:ext>
            </a:extLst>
          </p:cNvPr>
          <p:cNvSpPr/>
          <p:nvPr/>
        </p:nvSpPr>
        <p:spPr>
          <a:xfrm>
            <a:off x="4500813" y="2928320"/>
            <a:ext cx="127305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CCDA4FAC-6E47-08D6-DBC8-D1748147191C}"/>
              </a:ext>
            </a:extLst>
          </p:cNvPr>
          <p:cNvSpPr/>
          <p:nvPr/>
        </p:nvSpPr>
        <p:spPr>
          <a:xfrm>
            <a:off x="4752770" y="3038826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634106F-F7AF-FA71-4994-0931101D1BAF}"/>
              </a:ext>
            </a:extLst>
          </p:cNvPr>
          <p:cNvSpPr/>
          <p:nvPr/>
        </p:nvSpPr>
        <p:spPr>
          <a:xfrm>
            <a:off x="4752770" y="3100711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E938AD1E-3AB1-F470-EE54-C494055AF88A}"/>
              </a:ext>
            </a:extLst>
          </p:cNvPr>
          <p:cNvSpPr/>
          <p:nvPr/>
        </p:nvSpPr>
        <p:spPr>
          <a:xfrm>
            <a:off x="4752770" y="3162594"/>
            <a:ext cx="75180" cy="39170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FF7D04-A7D9-C8B6-FFF2-8D541BE7F6A8}"/>
              </a:ext>
            </a:extLst>
          </p:cNvPr>
          <p:cNvSpPr txBox="1"/>
          <p:nvPr/>
        </p:nvSpPr>
        <p:spPr>
          <a:xfrm>
            <a:off x="4252222" y="3569912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OCR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B06D98-65F7-1589-DA15-B15A5075CA5F}"/>
              </a:ext>
            </a:extLst>
          </p:cNvPr>
          <p:cNvGrpSpPr/>
          <p:nvPr/>
        </p:nvGrpSpPr>
        <p:grpSpPr>
          <a:xfrm>
            <a:off x="2708174" y="2626940"/>
            <a:ext cx="940097" cy="940097"/>
            <a:chOff x="3613121" y="2046618"/>
            <a:chExt cx="675252" cy="67525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A12FCC2-74B2-6E99-9741-E1A5840667AA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13" name="Graphic 112" descr="Paper with solid fill">
                <a:extLst>
                  <a:ext uri="{FF2B5EF4-FFF2-40B4-BE49-F238E27FC236}">
                    <a16:creationId xmlns:a16="http://schemas.microsoft.com/office/drawing/2014/main" id="{45004339-6169-F97C-9122-27E54E61C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919C68F-54BC-F4D3-B502-8B7C6B4BC146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BF29DC3-8BA5-EC46-642A-7838336D7E38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DCDD61-D421-BB31-81F6-DF66564A8C1E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EBBF09E-0F0C-1DB1-A35D-B1849295944E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0135A2-9AD1-BDF8-541C-0CAFCEC7EEAB}"/>
              </a:ext>
            </a:extLst>
          </p:cNvPr>
          <p:cNvSpPr/>
          <p:nvPr/>
        </p:nvSpPr>
        <p:spPr bwMode="auto">
          <a:xfrm>
            <a:off x="11407308" y="7008252"/>
            <a:ext cx="1782676" cy="419903"/>
          </a:xfrm>
          <a:prstGeom prst="rect">
            <a:avLst/>
          </a:prstGeom>
          <a:solidFill>
            <a:srgbClr val="00B0F0">
              <a:alpha val="63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ctr" anchorCtr="0" compatLnSpc="1">
            <a:prstTxWarp prst="textNoShape">
              <a:avLst/>
            </a:prstTxWarp>
          </a:bodyPr>
          <a:lstStyle/>
          <a:p>
            <a:pPr algn="ctr" defTabSz="548549" fontAlgn="base">
              <a:spcBef>
                <a:spcPct val="0"/>
              </a:spcBef>
              <a:spcAft>
                <a:spcPct val="0"/>
              </a:spcAft>
            </a:pPr>
            <a:r>
              <a:rPr lang="en-US" sz="192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A9A944C-8584-EC38-3601-229E9A516ABD}"/>
              </a:ext>
            </a:extLst>
          </p:cNvPr>
          <p:cNvSpPr/>
          <p:nvPr/>
        </p:nvSpPr>
        <p:spPr>
          <a:xfrm rot="5400000">
            <a:off x="3542600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8" name="Triangle 117">
            <a:extLst>
              <a:ext uri="{FF2B5EF4-FFF2-40B4-BE49-F238E27FC236}">
                <a16:creationId xmlns:a16="http://schemas.microsoft.com/office/drawing/2014/main" id="{98495C1D-9E24-4F1E-7603-45F8530BD882}"/>
              </a:ext>
            </a:extLst>
          </p:cNvPr>
          <p:cNvSpPr/>
          <p:nvPr/>
        </p:nvSpPr>
        <p:spPr>
          <a:xfrm rot="5400000">
            <a:off x="5012703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D49FECD3-FF89-0CFF-192E-DDBF19613876}"/>
              </a:ext>
            </a:extLst>
          </p:cNvPr>
          <p:cNvSpPr/>
          <p:nvPr/>
        </p:nvSpPr>
        <p:spPr>
          <a:xfrm rot="5400000">
            <a:off x="6482807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D7E7D803-07CA-1888-7453-4C598E430FE8}"/>
              </a:ext>
            </a:extLst>
          </p:cNvPr>
          <p:cNvSpPr/>
          <p:nvPr/>
        </p:nvSpPr>
        <p:spPr>
          <a:xfrm rot="5400000">
            <a:off x="8101219" y="2798685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09155D-4A92-C82C-876A-1EDE80F3F89D}"/>
              </a:ext>
            </a:extLst>
          </p:cNvPr>
          <p:cNvSpPr/>
          <p:nvPr/>
        </p:nvSpPr>
        <p:spPr>
          <a:xfrm>
            <a:off x="2062334" y="4130454"/>
            <a:ext cx="7684106" cy="4199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Build</a:t>
            </a:r>
          </a:p>
          <a:p>
            <a:pPr algn="ctr"/>
            <a:endParaRPr lang="en-US" sz="1920" dirty="0">
              <a:solidFill>
                <a:schemeClr val="bg1"/>
              </a:solidFill>
            </a:endParaRPr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78C2919B-B3CC-1E8A-AD7D-C84C954F70B3}"/>
              </a:ext>
            </a:extLst>
          </p:cNvPr>
          <p:cNvSpPr/>
          <p:nvPr/>
        </p:nvSpPr>
        <p:spPr>
          <a:xfrm rot="8100000">
            <a:off x="9736564" y="3523088"/>
            <a:ext cx="531613" cy="316440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5DCF67E-D7E4-162F-A970-AFAA2EA893FE}"/>
              </a:ext>
            </a:extLst>
          </p:cNvPr>
          <p:cNvGrpSpPr/>
          <p:nvPr/>
        </p:nvGrpSpPr>
        <p:grpSpPr>
          <a:xfrm>
            <a:off x="8578798" y="2429271"/>
            <a:ext cx="901209" cy="1514800"/>
            <a:chOff x="5425089" y="1717776"/>
            <a:chExt cx="564974" cy="9496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9DC2761-9318-14C1-ADF4-6D7F5F503F0C}"/>
                </a:ext>
              </a:extLst>
            </p:cNvPr>
            <p:cNvGrpSpPr/>
            <p:nvPr/>
          </p:nvGrpSpPr>
          <p:grpSpPr>
            <a:xfrm>
              <a:off x="5511502" y="1787481"/>
              <a:ext cx="380624" cy="491126"/>
              <a:chOff x="6973052" y="1059136"/>
              <a:chExt cx="436100" cy="562710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0B7CB3E-49B9-5812-8E16-981C278DA82A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239D230-161E-D066-BF6E-007032D91097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517F679-76B3-5083-A6E1-C799ED122A3F}"/>
                </a:ext>
              </a:extLst>
            </p:cNvPr>
            <p:cNvGrpSpPr/>
            <p:nvPr/>
          </p:nvGrpSpPr>
          <p:grpSpPr>
            <a:xfrm>
              <a:off x="5583306" y="1717776"/>
              <a:ext cx="380624" cy="491126"/>
              <a:chOff x="6973052" y="1059134"/>
              <a:chExt cx="436100" cy="562710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8BD763-1527-DAD4-A0D0-D11AAA297A16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EB00DC2-8CBA-95BF-F9BF-387D418C0A32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E3DB1C7-274B-6721-D7EC-203E64F4C520}"/>
                </a:ext>
              </a:extLst>
            </p:cNvPr>
            <p:cNvSpPr txBox="1"/>
            <p:nvPr/>
          </p:nvSpPr>
          <p:spPr>
            <a:xfrm>
              <a:off x="5425089" y="2377994"/>
              <a:ext cx="564974" cy="289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Assemble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A838CD8C-E9F5-756D-524B-C5564EC7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20390" y="1855683"/>
              <a:ext cx="303779" cy="303779"/>
            </a:xfrm>
            <a:prstGeom prst="rect">
              <a:avLst/>
            </a:prstGeom>
          </p:spPr>
        </p:pic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3CCA2F7-335D-0F2B-B751-A278B5BC690E}"/>
              </a:ext>
            </a:extLst>
          </p:cNvPr>
          <p:cNvSpPr/>
          <p:nvPr/>
        </p:nvSpPr>
        <p:spPr>
          <a:xfrm>
            <a:off x="11404874" y="1724703"/>
            <a:ext cx="1776117" cy="5283545"/>
          </a:xfrm>
          <a:prstGeom prst="rect">
            <a:avLst/>
          </a:prstGeom>
          <a:solidFill>
            <a:srgbClr val="00B0F0">
              <a:alpha val="1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92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B9BFBB0-3870-2777-E2F0-54BAD5D690B2}"/>
              </a:ext>
            </a:extLst>
          </p:cNvPr>
          <p:cNvGrpSpPr/>
          <p:nvPr/>
        </p:nvGrpSpPr>
        <p:grpSpPr>
          <a:xfrm>
            <a:off x="11700121" y="2137957"/>
            <a:ext cx="1141659" cy="1804890"/>
            <a:chOff x="8824293" y="1001545"/>
            <a:chExt cx="729885" cy="113149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8EEAFD2-8762-AE7B-878C-B25C0E960345}"/>
                </a:ext>
              </a:extLst>
            </p:cNvPr>
            <p:cNvSpPr txBox="1"/>
            <p:nvPr/>
          </p:nvSpPr>
          <p:spPr>
            <a:xfrm>
              <a:off x="8824293" y="1496317"/>
              <a:ext cx="729885" cy="63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Export JSON, 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Markdown,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HTML,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Figures,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16DFAB4-044C-3042-43A8-C9E4D6D1D96E}"/>
                </a:ext>
              </a:extLst>
            </p:cNvPr>
            <p:cNvSpPr/>
            <p:nvPr/>
          </p:nvSpPr>
          <p:spPr>
            <a:xfrm>
              <a:off x="8951495" y="1238476"/>
              <a:ext cx="448124" cy="243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92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{;}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AFDE3D-F1EF-669E-5EA6-57335C94AAD3}"/>
                </a:ext>
              </a:extLst>
            </p:cNvPr>
            <p:cNvSpPr/>
            <p:nvPr/>
          </p:nvSpPr>
          <p:spPr>
            <a:xfrm>
              <a:off x="8882109" y="1001545"/>
              <a:ext cx="448124" cy="243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92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##</a:t>
              </a:r>
            </a:p>
          </p:txBody>
        </p:sp>
        <p:pic>
          <p:nvPicPr>
            <p:cNvPr id="137" name="Graphic 136" descr="Pie chart with solid fill">
              <a:extLst>
                <a:ext uri="{FF2B5EF4-FFF2-40B4-BE49-F238E27FC236}">
                  <a16:creationId xmlns:a16="http://schemas.microsoft.com/office/drawing/2014/main" id="{47BD8547-B56D-C362-5F79-BBBE2E64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224664" y="1112102"/>
              <a:ext cx="162159" cy="162159"/>
            </a:xfrm>
            <a:prstGeom prst="rect">
              <a:avLst/>
            </a:prstGeom>
          </p:spPr>
        </p:pic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31DD42-B484-FD76-7D86-BDD9FBD13678}"/>
                </a:ext>
              </a:extLst>
            </p:cNvPr>
            <p:cNvSpPr/>
            <p:nvPr/>
          </p:nvSpPr>
          <p:spPr>
            <a:xfrm>
              <a:off x="9402929" y="1148607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8C5971-1FCB-3C90-E7B6-18ECD6EAB5BD}"/>
                </a:ext>
              </a:extLst>
            </p:cNvPr>
            <p:cNvSpPr/>
            <p:nvPr/>
          </p:nvSpPr>
          <p:spPr>
            <a:xfrm>
              <a:off x="9402929" y="1187402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E9CBB4F-6225-F0A8-AF26-4BCB28CB453D}"/>
                </a:ext>
              </a:extLst>
            </p:cNvPr>
            <p:cNvSpPr/>
            <p:nvPr/>
          </p:nvSpPr>
          <p:spPr>
            <a:xfrm>
              <a:off x="9402929" y="1226198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FC80B57-B0B7-EFEE-7422-A232D1D66D88}"/>
              </a:ext>
            </a:extLst>
          </p:cNvPr>
          <p:cNvSpPr txBox="1"/>
          <p:nvPr/>
        </p:nvSpPr>
        <p:spPr>
          <a:xfrm>
            <a:off x="12128548" y="6487072"/>
            <a:ext cx="29527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08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…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FFF9191-4076-CCD6-6C99-4ACBCB21CD7E}"/>
              </a:ext>
            </a:extLst>
          </p:cNvPr>
          <p:cNvGrpSpPr/>
          <p:nvPr/>
        </p:nvGrpSpPr>
        <p:grpSpPr>
          <a:xfrm>
            <a:off x="1027212" y="3042511"/>
            <a:ext cx="932290" cy="879097"/>
            <a:chOff x="168111" y="1251067"/>
            <a:chExt cx="584459" cy="551112"/>
          </a:xfrm>
        </p:grpSpPr>
        <p:pic>
          <p:nvPicPr>
            <p:cNvPr id="143" name="Graphic 142" descr="Paper outline">
              <a:extLst>
                <a:ext uri="{FF2B5EF4-FFF2-40B4-BE49-F238E27FC236}">
                  <a16:creationId xmlns:a16="http://schemas.microsoft.com/office/drawing/2014/main" id="{477B0663-2D01-E8F4-E995-B6EC5CBD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8111" y="1251067"/>
              <a:ext cx="584459" cy="551112"/>
            </a:xfrm>
            <a:prstGeom prst="rect">
              <a:avLst/>
            </a:prstGeom>
          </p:spPr>
        </p:pic>
        <p:pic>
          <p:nvPicPr>
            <p:cNvPr id="144" name="Graphic 143" descr="Image with solid fill">
              <a:extLst>
                <a:ext uri="{FF2B5EF4-FFF2-40B4-BE49-F238E27FC236}">
                  <a16:creationId xmlns:a16="http://schemas.microsoft.com/office/drawing/2014/main" id="{EF7DFA5A-1FF0-BA96-2C73-69716D9B6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54">
              <a:off x="269744" y="1383959"/>
              <a:ext cx="373626" cy="352308"/>
            </a:xfrm>
            <a:prstGeom prst="rect">
              <a:avLst/>
            </a:prstGeom>
          </p:spPr>
        </p:pic>
      </p:grpSp>
      <p:pic>
        <p:nvPicPr>
          <p:cNvPr id="145" name="Picture 2" descr="adobe-pdf-icon-logo-png-transparent - BioChek, smart veterinary diagnostics">
            <a:extLst>
              <a:ext uri="{FF2B5EF4-FFF2-40B4-BE49-F238E27FC236}">
                <a16:creationId xmlns:a16="http://schemas.microsoft.com/office/drawing/2014/main" id="{959684FB-319B-BD79-CBAE-AFF1D8B3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0" y="1977828"/>
            <a:ext cx="725390" cy="7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4AD76AE-F1AF-59E5-CA5E-2FBA082EF2E4}"/>
              </a:ext>
            </a:extLst>
          </p:cNvPr>
          <p:cNvSpPr txBox="1"/>
          <p:nvPr/>
        </p:nvSpPr>
        <p:spPr>
          <a:xfrm>
            <a:off x="11592281" y="6255352"/>
            <a:ext cx="134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Chunking</a:t>
            </a:r>
          </a:p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 RAG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16411A0-2327-10EB-7650-C918E3483910}"/>
              </a:ext>
            </a:extLst>
          </p:cNvPr>
          <p:cNvGrpSpPr/>
          <p:nvPr/>
        </p:nvGrpSpPr>
        <p:grpSpPr>
          <a:xfrm>
            <a:off x="11982885" y="5443491"/>
            <a:ext cx="607146" cy="783413"/>
            <a:chOff x="8176697" y="2700288"/>
            <a:chExt cx="380624" cy="491127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6D8D89A-D4FD-7D5F-CEAD-15B2A58C7595}"/>
                </a:ext>
              </a:extLst>
            </p:cNvPr>
            <p:cNvSpPr/>
            <p:nvPr/>
          </p:nvSpPr>
          <p:spPr>
            <a:xfrm>
              <a:off x="8189991" y="2709107"/>
              <a:ext cx="354035" cy="459045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18C055B-B391-3BD8-2E89-173EBE7568BF}"/>
                </a:ext>
              </a:extLst>
            </p:cNvPr>
            <p:cNvSpPr/>
            <p:nvPr/>
          </p:nvSpPr>
          <p:spPr>
            <a:xfrm>
              <a:off x="8176697" y="2700288"/>
              <a:ext cx="380624" cy="491127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0E7AF0-BA89-122F-0648-06BF15E6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33663" y="2875821"/>
              <a:ext cx="267022" cy="267022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959002-5C62-300C-C803-7578DFC5584E}"/>
              </a:ext>
            </a:extLst>
          </p:cNvPr>
          <p:cNvGrpSpPr/>
          <p:nvPr/>
        </p:nvGrpSpPr>
        <p:grpSpPr>
          <a:xfrm>
            <a:off x="10182768" y="3974941"/>
            <a:ext cx="901209" cy="1378065"/>
            <a:chOff x="8357892" y="2024524"/>
            <a:chExt cx="564974" cy="86391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1C0BA66-ECC2-A540-FCA9-F1B13F3A0142}"/>
                </a:ext>
              </a:extLst>
            </p:cNvPr>
            <p:cNvGrpSpPr/>
            <p:nvPr/>
          </p:nvGrpSpPr>
          <p:grpSpPr>
            <a:xfrm>
              <a:off x="8452513" y="2094229"/>
              <a:ext cx="380624" cy="491126"/>
              <a:chOff x="6973052" y="1059136"/>
              <a:chExt cx="436100" cy="562710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D91DCB6-B1DE-0FC9-FC27-9892C9BE7561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336E8F0-D5EC-80E3-401B-48A12FF242C1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4C541ED-CC2D-DBB6-2151-570A471863EB}"/>
                </a:ext>
              </a:extLst>
            </p:cNvPr>
            <p:cNvGrpSpPr/>
            <p:nvPr/>
          </p:nvGrpSpPr>
          <p:grpSpPr>
            <a:xfrm>
              <a:off x="8524317" y="2024524"/>
              <a:ext cx="380624" cy="491126"/>
              <a:chOff x="6973052" y="1059134"/>
              <a:chExt cx="436100" cy="562710"/>
            </a:xfrm>
          </p:grpSpPr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F82547AC-76D8-1A7D-7A4A-E99E4F1E4995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8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536D41D-F309-F615-6C7A-B26FE20FF9DF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080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7004B6D-A75B-B601-2FD1-F11CBD248037}"/>
                </a:ext>
              </a:extLst>
            </p:cNvPr>
            <p:cNvSpPr txBox="1"/>
            <p:nvPr/>
          </p:nvSpPr>
          <p:spPr>
            <a:xfrm>
              <a:off x="8357892" y="2599022"/>
              <a:ext cx="564974" cy="289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Docling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F7D9C920-7479-16D6-38AF-0A6BA904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61401" y="2162431"/>
              <a:ext cx="303779" cy="303779"/>
            </a:xfrm>
            <a:prstGeom prst="rect">
              <a:avLst/>
            </a:prstGeom>
          </p:spPr>
        </p:pic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4A067CB9-3D95-2F1D-7A0F-B139F092BBD2}"/>
              </a:ext>
            </a:extLst>
          </p:cNvPr>
          <p:cNvSpPr/>
          <p:nvPr/>
        </p:nvSpPr>
        <p:spPr>
          <a:xfrm>
            <a:off x="7285899" y="5295072"/>
            <a:ext cx="564733" cy="732238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8D37B9E-A394-CE8B-D2D0-0D8F1F50693E}"/>
              </a:ext>
            </a:extLst>
          </p:cNvPr>
          <p:cNvGrpSpPr/>
          <p:nvPr/>
        </p:nvGrpSpPr>
        <p:grpSpPr>
          <a:xfrm>
            <a:off x="7096867" y="5192147"/>
            <a:ext cx="940097" cy="940097"/>
            <a:chOff x="3613121" y="2046618"/>
            <a:chExt cx="675252" cy="675252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901328-2641-5E70-ABEE-1B25BEDA20DE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65" name="Graphic 164" descr="Paper with solid fill">
                <a:extLst>
                  <a:ext uri="{FF2B5EF4-FFF2-40B4-BE49-F238E27FC236}">
                    <a16:creationId xmlns:a16="http://schemas.microsoft.com/office/drawing/2014/main" id="{3C3C4A3B-7C40-2875-68FB-479F5AAED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1627F07-DCA1-6446-2056-0F679ED95014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CD69B05-4357-652C-F58B-F68C2E27CE7E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E83F32E-F80D-CF05-6EFB-F0740186504A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B1A06BB-E621-DA32-8510-EE17F19D1A00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68" name="Graphic 167" descr="Magnifying glass with solid fill">
            <a:extLst>
              <a:ext uri="{FF2B5EF4-FFF2-40B4-BE49-F238E27FC236}">
                <a16:creationId xmlns:a16="http://schemas.microsoft.com/office/drawing/2014/main" id="{7922C63B-0F05-A4A0-24FF-8A29C79DCC5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21287" y="5294136"/>
            <a:ext cx="709904" cy="709904"/>
          </a:xfrm>
          <a:prstGeom prst="rect">
            <a:avLst/>
          </a:prstGeom>
        </p:spPr>
      </p:pic>
      <p:sp>
        <p:nvSpPr>
          <p:cNvPr id="169" name="Triangle 168">
            <a:extLst>
              <a:ext uri="{FF2B5EF4-FFF2-40B4-BE49-F238E27FC236}">
                <a16:creationId xmlns:a16="http://schemas.microsoft.com/office/drawing/2014/main" id="{1663D804-E68F-C756-1A30-40DA094D1ABE}"/>
              </a:ext>
            </a:extLst>
          </p:cNvPr>
          <p:cNvSpPr/>
          <p:nvPr/>
        </p:nvSpPr>
        <p:spPr>
          <a:xfrm rot="5400000">
            <a:off x="11092255" y="4525597"/>
            <a:ext cx="736406" cy="438340"/>
          </a:xfrm>
          <a:prstGeom prst="triangle">
            <a:avLst/>
          </a:prstGeom>
          <a:gradFill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FCBEF15E-FFE7-7C07-9D89-491566B17E82}"/>
              </a:ext>
            </a:extLst>
          </p:cNvPr>
          <p:cNvSpPr/>
          <p:nvPr/>
        </p:nvSpPr>
        <p:spPr>
          <a:xfrm rot="5400000">
            <a:off x="6394411" y="5605789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95212DF2-1EAD-A814-7941-5E94B4E4B911}"/>
              </a:ext>
            </a:extLst>
          </p:cNvPr>
          <p:cNvSpPr/>
          <p:nvPr/>
        </p:nvSpPr>
        <p:spPr>
          <a:xfrm rot="5400000">
            <a:off x="1841491" y="2847992"/>
            <a:ext cx="531613" cy="316440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19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1638013-290A-948D-20EF-D5905057B79C}"/>
              </a:ext>
            </a:extLst>
          </p:cNvPr>
          <p:cNvGrpSpPr/>
          <p:nvPr/>
        </p:nvGrpSpPr>
        <p:grpSpPr>
          <a:xfrm>
            <a:off x="5572174" y="4749669"/>
            <a:ext cx="902445" cy="807749"/>
            <a:chOff x="1862578" y="3191899"/>
            <a:chExt cx="565749" cy="506383"/>
          </a:xfrm>
        </p:grpSpPr>
        <p:pic>
          <p:nvPicPr>
            <p:cNvPr id="173" name="Graphic 172" descr="Paper outline">
              <a:extLst>
                <a:ext uri="{FF2B5EF4-FFF2-40B4-BE49-F238E27FC236}">
                  <a16:creationId xmlns:a16="http://schemas.microsoft.com/office/drawing/2014/main" id="{6416C599-F99E-2B75-DFB6-271BF50E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8C13D8D-D433-7C44-CE54-F36C6B3F8AE2}"/>
                </a:ext>
              </a:extLst>
            </p:cNvPr>
            <p:cNvSpPr txBox="1"/>
            <p:nvPr/>
          </p:nvSpPr>
          <p:spPr>
            <a:xfrm>
              <a:off x="1964468" y="3367103"/>
              <a:ext cx="463859" cy="150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" dirty="0">
                  <a:latin typeface="Consolas" panose="020B0609020204030204" pitchFamily="49" charset="0"/>
                  <a:cs typeface="Consolas" panose="020B0609020204030204" pitchFamily="49" charset="0"/>
                </a:rPr>
                <a:t>ascii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071C949A-6739-A619-3EBF-615966E25782}"/>
              </a:ext>
            </a:extLst>
          </p:cNvPr>
          <p:cNvSpPr txBox="1"/>
          <p:nvPr/>
        </p:nvSpPr>
        <p:spPr>
          <a:xfrm>
            <a:off x="4191744" y="6658606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docx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533E65-5C63-915E-FFA1-2B80AE43D365}"/>
              </a:ext>
            </a:extLst>
          </p:cNvPr>
          <p:cNvSpPr txBox="1"/>
          <p:nvPr/>
        </p:nvSpPr>
        <p:spPr>
          <a:xfrm>
            <a:off x="4978897" y="665860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pptx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6E5D607-57C1-1174-4027-6DD854DE6B05}"/>
              </a:ext>
            </a:extLst>
          </p:cNvPr>
          <p:cNvSpPr txBox="1"/>
          <p:nvPr/>
        </p:nvSpPr>
        <p:spPr>
          <a:xfrm>
            <a:off x="5763939" y="6658606"/>
            <a:ext cx="413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xlsx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06B6EF1-3B8C-4F4F-B822-E6230A31D6CB}"/>
              </a:ext>
            </a:extLst>
          </p:cNvPr>
          <p:cNvSpPr txBox="1"/>
          <p:nvPr/>
        </p:nvSpPr>
        <p:spPr>
          <a:xfrm>
            <a:off x="4254216" y="552943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66CC62-D237-5184-7E02-E4627ADE8FE2}"/>
              </a:ext>
            </a:extLst>
          </p:cNvPr>
          <p:cNvSpPr txBox="1"/>
          <p:nvPr/>
        </p:nvSpPr>
        <p:spPr>
          <a:xfrm>
            <a:off x="4995670" y="5545253"/>
            <a:ext cx="47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E15DAA7-47C4-E22D-8908-82EE30D6FCBA}"/>
              </a:ext>
            </a:extLst>
          </p:cNvPr>
          <p:cNvSpPr txBox="1"/>
          <p:nvPr/>
        </p:nvSpPr>
        <p:spPr>
          <a:xfrm>
            <a:off x="5775103" y="5561534"/>
            <a:ext cx="604653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" dirty="0"/>
              <a:t>AsciiDoc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4ADDA28-0B76-BF27-8AED-3C2082539AE5}"/>
              </a:ext>
            </a:extLst>
          </p:cNvPr>
          <p:cNvSpPr txBox="1"/>
          <p:nvPr/>
        </p:nvSpPr>
        <p:spPr>
          <a:xfrm>
            <a:off x="1294621" y="2757112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pdf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EB22809-982C-CC04-B798-A71D3FAA39A4}"/>
              </a:ext>
            </a:extLst>
          </p:cNvPr>
          <p:cNvSpPr txBox="1"/>
          <p:nvPr/>
        </p:nvSpPr>
        <p:spPr>
          <a:xfrm>
            <a:off x="1157675" y="3899621"/>
            <a:ext cx="6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</a:t>
            </a:r>
          </a:p>
        </p:txBody>
      </p:sp>
      <p:sp>
        <p:nvSpPr>
          <p:cNvPr id="184" name="Graphic 40">
            <a:extLst>
              <a:ext uri="{FF2B5EF4-FFF2-40B4-BE49-F238E27FC236}">
                <a16:creationId xmlns:a16="http://schemas.microsoft.com/office/drawing/2014/main" id="{EB1A1CFE-F771-A46A-79DE-F02EFEE894EE}"/>
              </a:ext>
            </a:extLst>
          </p:cNvPr>
          <p:cNvSpPr/>
          <p:nvPr/>
        </p:nvSpPr>
        <p:spPr>
          <a:xfrm>
            <a:off x="11775925" y="4116888"/>
            <a:ext cx="638760" cy="500626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pic>
        <p:nvPicPr>
          <p:cNvPr id="185" name="Graphic 184" descr="Database with solid fill">
            <a:extLst>
              <a:ext uri="{FF2B5EF4-FFF2-40B4-BE49-F238E27FC236}">
                <a16:creationId xmlns:a16="http://schemas.microsoft.com/office/drawing/2014/main" id="{0D7A868D-2F2E-ED83-6BEC-50EC96C243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255722" y="4383264"/>
            <a:ext cx="444535" cy="444535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779E4246-1B0E-4175-1DB1-75FDA45D0013}"/>
              </a:ext>
            </a:extLst>
          </p:cNvPr>
          <p:cNvSpPr txBox="1"/>
          <p:nvPr/>
        </p:nvSpPr>
        <p:spPr>
          <a:xfrm>
            <a:off x="11622743" y="4835623"/>
            <a:ext cx="134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Create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80955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4D00-70DD-7B62-109A-BB9D860D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89BAA9-E660-6D86-3661-1777E41EF42F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90C012B-E323-69F5-DA05-672954F8622A}"/>
              </a:ext>
            </a:extLst>
          </p:cNvPr>
          <p:cNvSpPr txBox="1">
            <a:spLocks/>
          </p:cNvSpPr>
          <p:nvPr/>
        </p:nvSpPr>
        <p:spPr>
          <a:xfrm>
            <a:off x="461307" y="503862"/>
            <a:ext cx="8682217" cy="101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What is next?</a:t>
            </a:r>
            <a:b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</a:br>
            <a:r>
              <a:rPr lang="en-US" sz="288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Vision model pipelines</a:t>
            </a:r>
            <a:endParaRPr lang="en-US" sz="4797" kern="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EBD71-87D4-10D1-0374-23741BCEE57B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34DB9-C9CD-5254-E99D-8A18E8EFB2C6}"/>
              </a:ext>
            </a:extLst>
          </p:cNvPr>
          <p:cNvSpPr txBox="1"/>
          <p:nvPr/>
        </p:nvSpPr>
        <p:spPr>
          <a:xfrm>
            <a:off x="371747" y="2512633"/>
            <a:ext cx="4434840" cy="14101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342843" indent="-342843" defTabSz="1097444">
              <a:spcBef>
                <a:spcPts val="2520"/>
              </a:spcBef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Leverage new vision models for converting documents</a:t>
            </a:r>
          </a:p>
          <a:p>
            <a:pPr marL="342843" indent="-342843" defTabSz="1097444">
              <a:spcBef>
                <a:spcPts val="2520"/>
              </a:spcBef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Perform all steps in one 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953DA-EE68-41D1-2E40-EEDC7FFE2F1D}"/>
              </a:ext>
            </a:extLst>
          </p:cNvPr>
          <p:cNvSpPr txBox="1"/>
          <p:nvPr/>
        </p:nvSpPr>
        <p:spPr>
          <a:xfrm>
            <a:off x="2548749" y="371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CE4F-7D8F-F1F9-0212-5CEF4FE34946}"/>
              </a:ext>
            </a:extLst>
          </p:cNvPr>
          <p:cNvSpPr txBox="1"/>
          <p:nvPr/>
        </p:nvSpPr>
        <p:spPr>
          <a:xfrm>
            <a:off x="11802022" y="606373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635" indent="-268005" defTabSz="1462796">
              <a:spcBef>
                <a:spcPts val="1740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C22B30-6491-3987-0514-BC641968AA77}"/>
              </a:ext>
            </a:extLst>
          </p:cNvPr>
          <p:cNvGrpSpPr/>
          <p:nvPr/>
        </p:nvGrpSpPr>
        <p:grpSpPr>
          <a:xfrm>
            <a:off x="7751876" y="4924710"/>
            <a:ext cx="593746" cy="577680"/>
            <a:chOff x="1862578" y="3191899"/>
            <a:chExt cx="520466" cy="506383"/>
          </a:xfrm>
        </p:grpSpPr>
        <p:pic>
          <p:nvPicPr>
            <p:cNvPr id="8" name="Graphic 7" descr="Paper outline">
              <a:extLst>
                <a:ext uri="{FF2B5EF4-FFF2-40B4-BE49-F238E27FC236}">
                  <a16:creationId xmlns:a16="http://schemas.microsoft.com/office/drawing/2014/main" id="{2AEC4413-D2C4-C8F5-14CA-0847E429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26C2E-C7AF-D48D-42AA-D7041212E838}"/>
                </a:ext>
              </a:extLst>
            </p:cNvPr>
            <p:cNvSpPr txBox="1"/>
            <p:nvPr/>
          </p:nvSpPr>
          <p:spPr>
            <a:xfrm>
              <a:off x="1946176" y="3352445"/>
              <a:ext cx="436868" cy="242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097444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&lt;/&gt;</a:t>
              </a:r>
              <a:endParaRPr lang="en-US" sz="216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3F68067C-0898-42AD-A954-7CDF6D07D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7958" y="5747765"/>
            <a:ext cx="557734" cy="5577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1ACBBC-5B1D-AA05-2CC6-C40EA48F360E}"/>
              </a:ext>
            </a:extLst>
          </p:cNvPr>
          <p:cNvSpPr/>
          <p:nvPr/>
        </p:nvSpPr>
        <p:spPr>
          <a:xfrm>
            <a:off x="9056114" y="4880909"/>
            <a:ext cx="2217187" cy="1651662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97444"/>
            <a:r>
              <a:rPr lang="en-US" sz="1920" dirty="0">
                <a:solidFill>
                  <a:srgbClr val="B48800"/>
                </a:solidFill>
                <a:latin typeface="IBM Plex Sans Light"/>
              </a:rPr>
              <a:t>Simple Pipeline</a:t>
            </a:r>
          </a:p>
          <a:p>
            <a:pPr defTabSz="1097444"/>
            <a:endParaRPr lang="en-US" sz="192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1A064-739B-102A-9BF6-07D7CDCC5DD5}"/>
              </a:ext>
            </a:extLst>
          </p:cNvPr>
          <p:cNvSpPr txBox="1"/>
          <p:nvPr/>
        </p:nvSpPr>
        <p:spPr>
          <a:xfrm>
            <a:off x="9109467" y="6057079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Markup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Format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AC1BEC2-A4E1-0F16-64D2-CBDDB3959802}"/>
              </a:ext>
            </a:extLst>
          </p:cNvPr>
          <p:cNvSpPr/>
          <p:nvPr/>
        </p:nvSpPr>
        <p:spPr>
          <a:xfrm rot="5400000">
            <a:off x="10083517" y="5508741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784341-8781-5279-74BE-B97D3601ACBD}"/>
              </a:ext>
            </a:extLst>
          </p:cNvPr>
          <p:cNvSpPr/>
          <p:nvPr/>
        </p:nvSpPr>
        <p:spPr>
          <a:xfrm>
            <a:off x="11277002" y="2753919"/>
            <a:ext cx="1181409" cy="3778652"/>
          </a:xfrm>
          <a:prstGeom prst="rect">
            <a:avLst/>
          </a:prstGeom>
          <a:solidFill>
            <a:srgbClr val="92D050">
              <a:alpha val="1507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97444"/>
            <a:endParaRPr lang="en-US" sz="192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4CCB6-60C9-EE50-A508-4BD4BAB3733C}"/>
              </a:ext>
            </a:extLst>
          </p:cNvPr>
          <p:cNvSpPr/>
          <p:nvPr/>
        </p:nvSpPr>
        <p:spPr>
          <a:xfrm>
            <a:off x="9056114" y="6532571"/>
            <a:ext cx="2217187" cy="3003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097444"/>
            <a:r>
              <a:rPr lang="en-US" sz="1920" dirty="0">
                <a:solidFill>
                  <a:srgbClr val="FFFFFF"/>
                </a:solidFill>
                <a:latin typeface="IBM Plex Sans Light"/>
              </a:rPr>
              <a:t>Build</a:t>
            </a:r>
          </a:p>
          <a:p>
            <a:pPr algn="ctr" defTabSz="1097444"/>
            <a:endParaRPr lang="en-US" sz="192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C3CBAC-ABB4-A233-61E6-EDD04A24781C}"/>
              </a:ext>
            </a:extLst>
          </p:cNvPr>
          <p:cNvSpPr/>
          <p:nvPr/>
        </p:nvSpPr>
        <p:spPr>
          <a:xfrm>
            <a:off x="11278742" y="6532571"/>
            <a:ext cx="1181409" cy="300303"/>
          </a:xfrm>
          <a:prstGeom prst="rect">
            <a:avLst/>
          </a:prstGeom>
          <a:solidFill>
            <a:srgbClr val="92D050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097444"/>
            <a:r>
              <a:rPr lang="en-US" sz="1920" dirty="0">
                <a:solidFill>
                  <a:srgbClr val="FFFFFF"/>
                </a:solidFill>
                <a:latin typeface="IBM Plex Sans Light"/>
              </a:rPr>
              <a:t>Enrich</a:t>
            </a:r>
          </a:p>
          <a:p>
            <a:pPr algn="ctr" defTabSz="1097444"/>
            <a:endParaRPr lang="en-US" sz="192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64E08EF6-3491-0724-2417-692D6CDD7657}"/>
              </a:ext>
            </a:extLst>
          </p:cNvPr>
          <p:cNvSpPr/>
          <p:nvPr/>
        </p:nvSpPr>
        <p:spPr>
          <a:xfrm rot="2700000">
            <a:off x="11265648" y="5427018"/>
            <a:ext cx="380196" cy="226309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785004-D6EB-1924-1A91-25C88777ED4F}"/>
              </a:ext>
            </a:extLst>
          </p:cNvPr>
          <p:cNvSpPr/>
          <p:nvPr/>
        </p:nvSpPr>
        <p:spPr>
          <a:xfrm>
            <a:off x="5777833" y="2755574"/>
            <a:ext cx="5495468" cy="1717342"/>
          </a:xfrm>
          <a:prstGeom prst="rect">
            <a:avLst/>
          </a:prstGeom>
          <a:solidFill>
            <a:srgbClr val="F1C21B">
              <a:alpha val="207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97444"/>
            <a:r>
              <a:rPr lang="en-US" sz="1920" dirty="0">
                <a:solidFill>
                  <a:srgbClr val="B48800"/>
                </a:solidFill>
                <a:latin typeface="IBM Plex Sans Light"/>
              </a:rPr>
              <a:t>PDF Pipeline</a:t>
            </a:r>
          </a:p>
          <a:p>
            <a:pPr defTabSz="1097444"/>
            <a:endParaRPr lang="en-US" sz="1920" dirty="0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DC7109-FFE6-0D1E-447A-54B57B24A3F7}"/>
              </a:ext>
            </a:extLst>
          </p:cNvPr>
          <p:cNvGrpSpPr/>
          <p:nvPr/>
        </p:nvGrpSpPr>
        <p:grpSpPr>
          <a:xfrm>
            <a:off x="10523648" y="5318530"/>
            <a:ext cx="434215" cy="560275"/>
            <a:chOff x="6973052" y="1059136"/>
            <a:chExt cx="436100" cy="56271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804E6C7-BF9D-6D86-983B-EC66AE618D4D}"/>
                </a:ext>
              </a:extLst>
            </p:cNvPr>
            <p:cNvSpPr/>
            <p:nvPr/>
          </p:nvSpPr>
          <p:spPr>
            <a:xfrm>
              <a:off x="6988068" y="1079635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37BFD26-CE6D-F562-D178-32CF07370D34}"/>
                </a:ext>
              </a:extLst>
            </p:cNvPr>
            <p:cNvSpPr/>
            <p:nvPr/>
          </p:nvSpPr>
          <p:spPr>
            <a:xfrm>
              <a:off x="6973052" y="1059136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B5DDA4-EAF5-F6F3-8169-649FC4B3FAC7}"/>
              </a:ext>
            </a:extLst>
          </p:cNvPr>
          <p:cNvGrpSpPr/>
          <p:nvPr/>
        </p:nvGrpSpPr>
        <p:grpSpPr>
          <a:xfrm>
            <a:off x="10605562" y="5239011"/>
            <a:ext cx="434215" cy="560275"/>
            <a:chOff x="6973052" y="1059134"/>
            <a:chExt cx="436100" cy="56271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74B147F-6F73-048B-3185-743AB83DE82D}"/>
                </a:ext>
              </a:extLst>
            </p:cNvPr>
            <p:cNvSpPr/>
            <p:nvPr/>
          </p:nvSpPr>
          <p:spPr>
            <a:xfrm>
              <a:off x="6988068" y="1079637"/>
              <a:ext cx="405636" cy="525952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57F227A-0550-E025-FEA7-EE87A0339FE0}"/>
                </a:ext>
              </a:extLst>
            </p:cNvPr>
            <p:cNvSpPr/>
            <p:nvPr/>
          </p:nvSpPr>
          <p:spPr>
            <a:xfrm>
              <a:off x="6973052" y="1059134"/>
              <a:ext cx="436100" cy="562710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AD486D-E5E8-F38D-7B3E-531C5DEAA7A7}"/>
              </a:ext>
            </a:extLst>
          </p:cNvPr>
          <p:cNvSpPr txBox="1"/>
          <p:nvPr/>
        </p:nvSpPr>
        <p:spPr>
          <a:xfrm>
            <a:off x="10294127" y="6021573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Assemble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Document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172FE58-217F-D116-47F1-53888A81C3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7867" y="5396334"/>
            <a:ext cx="346550" cy="34655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2A998C1-C98A-FC6B-5CE8-DC14260B6DD5}"/>
              </a:ext>
            </a:extLst>
          </p:cNvPr>
          <p:cNvGrpSpPr/>
          <p:nvPr/>
        </p:nvGrpSpPr>
        <p:grpSpPr>
          <a:xfrm>
            <a:off x="7201256" y="4927852"/>
            <a:ext cx="577679" cy="577680"/>
            <a:chOff x="2025126" y="2377315"/>
            <a:chExt cx="506382" cy="506383"/>
          </a:xfrm>
        </p:grpSpPr>
        <p:pic>
          <p:nvPicPr>
            <p:cNvPr id="32" name="Graphic 31" descr="Paper outline">
              <a:extLst>
                <a:ext uri="{FF2B5EF4-FFF2-40B4-BE49-F238E27FC236}">
                  <a16:creationId xmlns:a16="http://schemas.microsoft.com/office/drawing/2014/main" id="{A0144210-0B7F-33CA-8D5A-183B228B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126" y="2377315"/>
              <a:ext cx="506382" cy="506383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96AC054-977D-E6FC-961C-E18C180E0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50774" y="2591098"/>
              <a:ext cx="258500" cy="159077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BACEBDB-FB62-A645-4BA2-44423FE531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4107" y="5747765"/>
            <a:ext cx="557735" cy="5577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D32AB1-7F45-41A2-E606-07A2630E5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286" y="5749514"/>
            <a:ext cx="557735" cy="557735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60E5BB6B-A78D-74D1-A50D-72850C5C25AA}"/>
              </a:ext>
            </a:extLst>
          </p:cNvPr>
          <p:cNvSpPr/>
          <p:nvPr/>
        </p:nvSpPr>
        <p:spPr>
          <a:xfrm>
            <a:off x="6148986" y="3108022"/>
            <a:ext cx="403882" cy="523677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444">
              <a:defRPr/>
            </a:pPr>
            <a:endParaRPr lang="en-US" sz="4319" kern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82663B-28E0-5594-25E9-CC2AAFB20054}"/>
              </a:ext>
            </a:extLst>
          </p:cNvPr>
          <p:cNvGrpSpPr/>
          <p:nvPr/>
        </p:nvGrpSpPr>
        <p:grpSpPr>
          <a:xfrm>
            <a:off x="6014837" y="3043874"/>
            <a:ext cx="672332" cy="672332"/>
            <a:chOff x="2791655" y="3208723"/>
            <a:chExt cx="675252" cy="675252"/>
          </a:xfrm>
        </p:grpSpPr>
        <p:pic>
          <p:nvPicPr>
            <p:cNvPr id="38" name="Graphic 37" descr="Paper with solid fill">
              <a:extLst>
                <a:ext uri="{FF2B5EF4-FFF2-40B4-BE49-F238E27FC236}">
                  <a16:creationId xmlns:a16="http://schemas.microsoft.com/office/drawing/2014/main" id="{B484C04C-011C-99DD-28DE-98C884D9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91655" y="3208723"/>
              <a:ext cx="675252" cy="675252"/>
            </a:xfrm>
            <a:prstGeom prst="rect">
              <a:avLst/>
            </a:prstGeom>
          </p:spPr>
        </p:pic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29D9437-5031-F889-231A-03309EE4D517}"/>
                </a:ext>
              </a:extLst>
            </p:cNvPr>
            <p:cNvSpPr/>
            <p:nvPr/>
          </p:nvSpPr>
          <p:spPr>
            <a:xfrm>
              <a:off x="2990628" y="350326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A79982-E1C1-2198-D1C6-B3AE2ADF9E2A}"/>
                </a:ext>
              </a:extLst>
            </p:cNvPr>
            <p:cNvSpPr/>
            <p:nvPr/>
          </p:nvSpPr>
          <p:spPr>
            <a:xfrm>
              <a:off x="2990628" y="3551776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C7E99C9-480C-36ED-A315-1B5DCB618B1C}"/>
                </a:ext>
              </a:extLst>
            </p:cNvPr>
            <p:cNvSpPr/>
            <p:nvPr/>
          </p:nvSpPr>
          <p:spPr>
            <a:xfrm>
              <a:off x="2990628" y="3600291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C99A4CE-CC80-364D-D71B-544CE4040D88}"/>
                </a:ext>
              </a:extLst>
            </p:cNvPr>
            <p:cNvSpPr/>
            <p:nvPr/>
          </p:nvSpPr>
          <p:spPr>
            <a:xfrm rot="5400000">
              <a:off x="2993089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0B7112F-E6A5-645E-9E5F-85E69955D280}"/>
                </a:ext>
              </a:extLst>
            </p:cNvPr>
            <p:cNvSpPr/>
            <p:nvPr/>
          </p:nvSpPr>
          <p:spPr>
            <a:xfrm rot="5400000">
              <a:off x="3064077" y="3536532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CFC29E0-20E6-09C0-7F01-3F68851F7CCD}"/>
                </a:ext>
              </a:extLst>
            </p:cNvPr>
            <p:cNvSpPr/>
            <p:nvPr/>
          </p:nvSpPr>
          <p:spPr>
            <a:xfrm>
              <a:off x="2990628" y="336168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5C4E65E-45E5-7E55-61FF-E986E28B39FA}"/>
                </a:ext>
              </a:extLst>
            </p:cNvPr>
            <p:cNvSpPr/>
            <p:nvPr/>
          </p:nvSpPr>
          <p:spPr>
            <a:xfrm>
              <a:off x="2990628" y="340931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E4C7472-7195-8B2B-7FCD-1E65C2B012CB}"/>
                </a:ext>
              </a:extLst>
            </p:cNvPr>
            <p:cNvSpPr/>
            <p:nvPr/>
          </p:nvSpPr>
          <p:spPr>
            <a:xfrm>
              <a:off x="2990628" y="35219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29B5FA-E7FF-6695-B63E-085736A0CA10}"/>
                </a:ext>
              </a:extLst>
            </p:cNvPr>
            <p:cNvSpPr/>
            <p:nvPr/>
          </p:nvSpPr>
          <p:spPr>
            <a:xfrm>
              <a:off x="2990628" y="3572702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92D59D6-91E2-DFC9-AC75-47A14B3CF293}"/>
              </a:ext>
            </a:extLst>
          </p:cNvPr>
          <p:cNvSpPr txBox="1"/>
          <p:nvPr/>
        </p:nvSpPr>
        <p:spPr>
          <a:xfrm>
            <a:off x="8246714" y="400396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Layout</a:t>
            </a:r>
          </a:p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22A5CF-F510-288B-2CF1-E19149B83E35}"/>
              </a:ext>
            </a:extLst>
          </p:cNvPr>
          <p:cNvGrpSpPr/>
          <p:nvPr/>
        </p:nvGrpSpPr>
        <p:grpSpPr>
          <a:xfrm>
            <a:off x="8159740" y="3043874"/>
            <a:ext cx="672332" cy="672332"/>
            <a:chOff x="4380844" y="3702984"/>
            <a:chExt cx="675252" cy="675252"/>
          </a:xfrm>
        </p:grpSpPr>
        <p:pic>
          <p:nvPicPr>
            <p:cNvPr id="50" name="Graphic 49" descr="Paper with solid fill">
              <a:extLst>
                <a:ext uri="{FF2B5EF4-FFF2-40B4-BE49-F238E27FC236}">
                  <a16:creationId xmlns:a16="http://schemas.microsoft.com/office/drawing/2014/main" id="{1D6D1DD3-C306-A923-3CC0-8A8A533C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80844" y="3702984"/>
              <a:ext cx="675252" cy="675252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1F393A6-86F4-9166-21CB-3D3A8BC49272}"/>
                </a:ext>
              </a:extLst>
            </p:cNvPr>
            <p:cNvSpPr/>
            <p:nvPr/>
          </p:nvSpPr>
          <p:spPr>
            <a:xfrm>
              <a:off x="4571840" y="399752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B16B363-CF73-8175-8A17-B05785BE0D96}"/>
                </a:ext>
              </a:extLst>
            </p:cNvPr>
            <p:cNvSpPr/>
            <p:nvPr/>
          </p:nvSpPr>
          <p:spPr>
            <a:xfrm>
              <a:off x="4571840" y="4046037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2F542BA-9FAF-0357-F55A-91AA5F53FE0C}"/>
                </a:ext>
              </a:extLst>
            </p:cNvPr>
            <p:cNvSpPr/>
            <p:nvPr/>
          </p:nvSpPr>
          <p:spPr>
            <a:xfrm>
              <a:off x="4571840" y="4094552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7ECF84-E54F-1A39-1A24-BC1D23280A8A}"/>
                </a:ext>
              </a:extLst>
            </p:cNvPr>
            <p:cNvSpPr/>
            <p:nvPr/>
          </p:nvSpPr>
          <p:spPr>
            <a:xfrm rot="5400000">
              <a:off x="4574292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4A185AE-BB69-3D3A-7089-494C66624D5C}"/>
                </a:ext>
              </a:extLst>
            </p:cNvPr>
            <p:cNvSpPr/>
            <p:nvPr/>
          </p:nvSpPr>
          <p:spPr>
            <a:xfrm rot="5400000">
              <a:off x="4645280" y="4030793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4B4FA2-E4BE-D3BE-31FC-83297BA61750}"/>
                </a:ext>
              </a:extLst>
            </p:cNvPr>
            <p:cNvSpPr/>
            <p:nvPr/>
          </p:nvSpPr>
          <p:spPr>
            <a:xfrm>
              <a:off x="4571831" y="3855959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AFE3083-1B33-8634-F22F-F045F4DC7FB2}"/>
                </a:ext>
              </a:extLst>
            </p:cNvPr>
            <p:cNvSpPr/>
            <p:nvPr/>
          </p:nvSpPr>
          <p:spPr>
            <a:xfrm>
              <a:off x="4571831" y="3903584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82CA74A-738B-1F50-BEAA-0D020A33CB54}"/>
                </a:ext>
              </a:extLst>
            </p:cNvPr>
            <p:cNvSpPr/>
            <p:nvPr/>
          </p:nvSpPr>
          <p:spPr>
            <a:xfrm>
              <a:off x="4571831" y="40161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4083AB7-1635-5BA3-E812-ED3FB703F6FB}"/>
                </a:ext>
              </a:extLst>
            </p:cNvPr>
            <p:cNvSpPr/>
            <p:nvPr/>
          </p:nvSpPr>
          <p:spPr>
            <a:xfrm>
              <a:off x="4571831" y="4066963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ECF3413-509F-61A1-D62C-D444A11EEF66}"/>
                </a:ext>
              </a:extLst>
            </p:cNvPr>
            <p:cNvSpPr/>
            <p:nvPr/>
          </p:nvSpPr>
          <p:spPr>
            <a:xfrm>
              <a:off x="4571840" y="416031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A84C2B0-1DE8-D453-6758-85979DA80FAF}"/>
                </a:ext>
              </a:extLst>
            </p:cNvPr>
            <p:cNvSpPr/>
            <p:nvPr/>
          </p:nvSpPr>
          <p:spPr>
            <a:xfrm>
              <a:off x="4571831" y="4211997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4F17C8A-0416-4200-E158-47E2EAC15CD0}"/>
                </a:ext>
              </a:extLst>
            </p:cNvPr>
            <p:cNvSpPr/>
            <p:nvPr/>
          </p:nvSpPr>
          <p:spPr>
            <a:xfrm>
              <a:off x="4556588" y="3837732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296526C1-B264-70D7-A712-BFE5E4BB0A51}"/>
                </a:ext>
              </a:extLst>
            </p:cNvPr>
            <p:cNvSpPr/>
            <p:nvPr/>
          </p:nvSpPr>
          <p:spPr>
            <a:xfrm>
              <a:off x="4556588" y="3958514"/>
              <a:ext cx="220578" cy="165937"/>
            </a:xfrm>
            <a:prstGeom prst="roundRect">
              <a:avLst>
                <a:gd name="adj" fmla="val 5432"/>
              </a:avLst>
            </a:prstGeom>
            <a:solidFill>
              <a:srgbClr val="ED3134">
                <a:alpha val="65490"/>
              </a:srgbClr>
            </a:solidFill>
            <a:ln w="19050" cap="flat" cmpd="sng" algn="ctr">
              <a:solidFill>
                <a:srgbClr val="8B1C1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0AB06AD-6381-185F-930D-83BA2A9F718D}"/>
              </a:ext>
            </a:extLst>
          </p:cNvPr>
          <p:cNvSpPr txBox="1"/>
          <p:nvPr/>
        </p:nvSpPr>
        <p:spPr>
          <a:xfrm>
            <a:off x="5927442" y="3997284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Parse PDF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pages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D12924-6094-745D-5B18-005A49E5B41B}"/>
              </a:ext>
            </a:extLst>
          </p:cNvPr>
          <p:cNvGrpSpPr/>
          <p:nvPr/>
        </p:nvGrpSpPr>
        <p:grpSpPr>
          <a:xfrm>
            <a:off x="9245286" y="3043874"/>
            <a:ext cx="672332" cy="672332"/>
            <a:chOff x="4953049" y="2994965"/>
            <a:chExt cx="675252" cy="67525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D7D0CE9-C44E-7ABF-325C-A286BDA442E6}"/>
                </a:ext>
              </a:extLst>
            </p:cNvPr>
            <p:cNvGrpSpPr/>
            <p:nvPr/>
          </p:nvGrpSpPr>
          <p:grpSpPr>
            <a:xfrm>
              <a:off x="5146688" y="3257780"/>
              <a:ext cx="209989" cy="140872"/>
              <a:chOff x="5778061" y="3465924"/>
              <a:chExt cx="209989" cy="140872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D94C1B2-42FC-DA02-B6FD-9287FFE82973}"/>
                  </a:ext>
                </a:extLst>
              </p:cNvPr>
              <p:cNvSpPr/>
              <p:nvPr/>
            </p:nvSpPr>
            <p:spPr>
              <a:xfrm>
                <a:off x="5778061" y="3465924"/>
                <a:ext cx="209989" cy="360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2B26C54-4DA5-AABA-7B95-D3507927564F}"/>
                  </a:ext>
                </a:extLst>
              </p:cNvPr>
              <p:cNvSpPr/>
              <p:nvPr/>
            </p:nvSpPr>
            <p:spPr>
              <a:xfrm>
                <a:off x="5780180" y="3512336"/>
                <a:ext cx="74519" cy="94460"/>
              </a:xfrm>
              <a:prstGeom prst="rect">
                <a:avLst/>
              </a:prstGeom>
              <a:solidFill>
                <a:srgbClr val="ED3134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CEBF86-FD98-023D-85AA-22B5AED46508}"/>
                  </a:ext>
                </a:extLst>
              </p:cNvPr>
              <p:cNvSpPr/>
              <p:nvPr/>
            </p:nvSpPr>
            <p:spPr>
              <a:xfrm>
                <a:off x="5854700" y="3512336"/>
                <a:ext cx="63501" cy="94460"/>
              </a:xfrm>
              <a:prstGeom prst="rect">
                <a:avLst/>
              </a:prstGeom>
              <a:solidFill>
                <a:srgbClr val="15608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5EA5F50-9708-53EB-1661-D812F6B9FE27}"/>
                  </a:ext>
                </a:extLst>
              </p:cNvPr>
              <p:cNvSpPr/>
              <p:nvPr/>
            </p:nvSpPr>
            <p:spPr>
              <a:xfrm>
                <a:off x="5927725" y="3512336"/>
                <a:ext cx="60325" cy="94460"/>
              </a:xfrm>
              <a:prstGeom prst="rect">
                <a:avLst/>
              </a:prstGeom>
              <a:solidFill>
                <a:srgbClr val="A02B93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4319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</p:grpSp>
        <p:pic>
          <p:nvPicPr>
            <p:cNvPr id="67" name="Graphic 66" descr="Paper with solid fill">
              <a:extLst>
                <a:ext uri="{FF2B5EF4-FFF2-40B4-BE49-F238E27FC236}">
                  <a16:creationId xmlns:a16="http://schemas.microsoft.com/office/drawing/2014/main" id="{525900F3-6CAC-34E0-2A8B-D43EAF9E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53049" y="2994965"/>
              <a:ext cx="675252" cy="675252"/>
            </a:xfrm>
            <a:prstGeom prst="rect">
              <a:avLst/>
            </a:prstGeom>
          </p:spPr>
        </p:pic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BD0D18C-851E-BF2C-41A5-1E0C953C0D5D}"/>
                </a:ext>
              </a:extLst>
            </p:cNvPr>
            <p:cNvSpPr/>
            <p:nvPr/>
          </p:nvSpPr>
          <p:spPr>
            <a:xfrm>
              <a:off x="5145761" y="328950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10894FA-8B7C-F774-CCAB-C17D8290CB03}"/>
                </a:ext>
              </a:extLst>
            </p:cNvPr>
            <p:cNvSpPr/>
            <p:nvPr/>
          </p:nvSpPr>
          <p:spPr>
            <a:xfrm>
              <a:off x="5145761" y="3338018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B9DD7A1-B4BF-56E8-F417-7CD1C96DAEC0}"/>
                </a:ext>
              </a:extLst>
            </p:cNvPr>
            <p:cNvSpPr/>
            <p:nvPr/>
          </p:nvSpPr>
          <p:spPr>
            <a:xfrm>
              <a:off x="5145761" y="3386533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2DF47FD-8B81-99FB-9A40-25AAE28D17D1}"/>
                </a:ext>
              </a:extLst>
            </p:cNvPr>
            <p:cNvSpPr/>
            <p:nvPr/>
          </p:nvSpPr>
          <p:spPr>
            <a:xfrm rot="5400000">
              <a:off x="5148222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206964B-5D75-3B57-9124-20F41C2273A4}"/>
                </a:ext>
              </a:extLst>
            </p:cNvPr>
            <p:cNvSpPr/>
            <p:nvPr/>
          </p:nvSpPr>
          <p:spPr>
            <a:xfrm rot="5400000">
              <a:off x="5219210" y="3322774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552C7F9-467E-F899-3D1E-72D886343E20}"/>
                </a:ext>
              </a:extLst>
            </p:cNvPr>
            <p:cNvSpPr/>
            <p:nvPr/>
          </p:nvSpPr>
          <p:spPr>
            <a:xfrm>
              <a:off x="5145761" y="33081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989ECC-97E5-5B8A-8D7B-F34CD163C0B5}"/>
                </a:ext>
              </a:extLst>
            </p:cNvPr>
            <p:cNvSpPr/>
            <p:nvPr/>
          </p:nvSpPr>
          <p:spPr>
            <a:xfrm>
              <a:off x="5145761" y="3358944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7A569DB-5872-C073-DFB1-DCBF14E4825C}"/>
              </a:ext>
            </a:extLst>
          </p:cNvPr>
          <p:cNvSpPr txBox="1"/>
          <p:nvPr/>
        </p:nvSpPr>
        <p:spPr>
          <a:xfrm>
            <a:off x="9257852" y="403349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Table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Structure</a:t>
            </a:r>
          </a:p>
        </p:txBody>
      </p:sp>
      <p:pic>
        <p:nvPicPr>
          <p:cNvPr id="80" name="Graphic 79" descr="Paper with solid fill">
            <a:extLst>
              <a:ext uri="{FF2B5EF4-FFF2-40B4-BE49-F238E27FC236}">
                <a16:creationId xmlns:a16="http://schemas.microsoft.com/office/drawing/2014/main" id="{F62B3EFA-9C47-4DB4-6B9B-135DA3DE7C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74693" y="3399175"/>
            <a:ext cx="672332" cy="67233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881D3-42DF-359A-A474-506152F35932}"/>
              </a:ext>
            </a:extLst>
          </p:cNvPr>
          <p:cNvGrpSpPr/>
          <p:nvPr/>
        </p:nvGrpSpPr>
        <p:grpSpPr>
          <a:xfrm>
            <a:off x="8382038" y="3399175"/>
            <a:ext cx="672332" cy="672332"/>
            <a:chOff x="4497095" y="4439571"/>
            <a:chExt cx="675252" cy="675252"/>
          </a:xfrm>
        </p:grpSpPr>
        <p:pic>
          <p:nvPicPr>
            <p:cNvPr id="82" name="Graphic 81" descr="Paper with solid fill">
              <a:extLst>
                <a:ext uri="{FF2B5EF4-FFF2-40B4-BE49-F238E27FC236}">
                  <a16:creationId xmlns:a16="http://schemas.microsoft.com/office/drawing/2014/main" id="{547D393C-F426-3C6F-0CDF-33BC1B71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7095" y="4439571"/>
              <a:ext cx="675252" cy="675252"/>
            </a:xfrm>
            <a:prstGeom prst="rect">
              <a:avLst/>
            </a:prstGeom>
          </p:spPr>
        </p:pic>
        <p:pic>
          <p:nvPicPr>
            <p:cNvPr id="83" name="Graphic 82" descr="Pie chart with solid fill">
              <a:extLst>
                <a:ext uri="{FF2B5EF4-FFF2-40B4-BE49-F238E27FC236}">
                  <a16:creationId xmlns:a16="http://schemas.microsoft.com/office/drawing/2014/main" id="{4E152EDA-95F9-CE87-6ED5-0F2F2A05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2796" y="4693596"/>
              <a:ext cx="185794" cy="185794"/>
            </a:xfrm>
            <a:prstGeom prst="rect">
              <a:avLst/>
            </a:prstGeom>
          </p:spPr>
        </p:pic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6A7F4A2-AD3C-BBF9-F866-36DD54A68CEB}"/>
                </a:ext>
              </a:extLst>
            </p:cNvPr>
            <p:cNvSpPr/>
            <p:nvPr/>
          </p:nvSpPr>
          <p:spPr>
            <a:xfrm>
              <a:off x="4696068" y="4608421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CA31DEA-6886-3BFC-B581-CA626354EC76}"/>
                </a:ext>
              </a:extLst>
            </p:cNvPr>
            <p:cNvSpPr/>
            <p:nvPr/>
          </p:nvSpPr>
          <p:spPr>
            <a:xfrm>
              <a:off x="4696068" y="4656046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999358F-21DB-ED43-8604-A16E79F451AB}"/>
                </a:ext>
              </a:extLst>
            </p:cNvPr>
            <p:cNvSpPr/>
            <p:nvPr/>
          </p:nvSpPr>
          <p:spPr>
            <a:xfrm>
              <a:off x="4877043" y="47354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724CA6E-D3E4-88E0-546A-78CFB8FB3EB2}"/>
                </a:ext>
              </a:extLst>
            </p:cNvPr>
            <p:cNvSpPr/>
            <p:nvPr/>
          </p:nvSpPr>
          <p:spPr>
            <a:xfrm>
              <a:off x="4877043" y="477987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E7F82A-64ED-ADA3-C146-4FAE2FAD5455}"/>
                </a:ext>
              </a:extLst>
            </p:cNvPr>
            <p:cNvSpPr/>
            <p:nvPr/>
          </p:nvSpPr>
          <p:spPr>
            <a:xfrm>
              <a:off x="4877043" y="4824321"/>
              <a:ext cx="5400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8F3033E-D438-377B-0BF6-830278DBECA9}"/>
                </a:ext>
              </a:extLst>
            </p:cNvPr>
            <p:cNvSpPr/>
            <p:nvPr/>
          </p:nvSpPr>
          <p:spPr>
            <a:xfrm>
              <a:off x="4696076" y="4903721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585AFB8-F259-2A8F-C706-9A51076B2D1E}"/>
                </a:ext>
              </a:extLst>
            </p:cNvPr>
            <p:cNvSpPr/>
            <p:nvPr/>
          </p:nvSpPr>
          <p:spPr>
            <a:xfrm>
              <a:off x="4694879" y="4950079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FC37596-4B7C-F4D0-2809-871C353F1487}"/>
                </a:ext>
              </a:extLst>
            </p:cNvPr>
            <p:cNvSpPr/>
            <p:nvPr/>
          </p:nvSpPr>
          <p:spPr>
            <a:xfrm>
              <a:off x="4679449" y="4590123"/>
              <a:ext cx="118800" cy="100534"/>
            </a:xfrm>
            <a:prstGeom prst="roundRect">
              <a:avLst>
                <a:gd name="adj" fmla="val 5432"/>
              </a:avLst>
            </a:prstGeom>
            <a:solidFill>
              <a:srgbClr val="FFC000">
                <a:alpha val="65691"/>
              </a:srgbClr>
            </a:solidFill>
            <a:ln w="19050" cap="flat" cmpd="sng" algn="ctr">
              <a:solidFill>
                <a:srgbClr val="D9A3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73D56D-73E3-3C76-6E4B-6FEEB36ACFAB}"/>
                </a:ext>
              </a:extLst>
            </p:cNvPr>
            <p:cNvSpPr/>
            <p:nvPr/>
          </p:nvSpPr>
          <p:spPr>
            <a:xfrm>
              <a:off x="4679458" y="4884087"/>
              <a:ext cx="295375" cy="112755"/>
            </a:xfrm>
            <a:prstGeom prst="roundRect">
              <a:avLst>
                <a:gd name="adj" fmla="val 5432"/>
              </a:avLst>
            </a:prstGeom>
            <a:solidFill>
              <a:srgbClr val="FFE300">
                <a:alpha val="78000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2574BA59-CD06-69DA-D5FF-665574EDAEDA}"/>
                </a:ext>
              </a:extLst>
            </p:cNvPr>
            <p:cNvSpPr/>
            <p:nvPr/>
          </p:nvSpPr>
          <p:spPr>
            <a:xfrm>
              <a:off x="4679449" y="4693598"/>
              <a:ext cx="273909" cy="185793"/>
            </a:xfrm>
            <a:prstGeom prst="roundRect">
              <a:avLst>
                <a:gd name="adj" fmla="val 5432"/>
              </a:avLst>
            </a:prstGeom>
            <a:solidFill>
              <a:srgbClr val="FFE3A5">
                <a:alpha val="65691"/>
              </a:srgbClr>
            </a:solidFill>
            <a:ln w="19050" cap="flat" cmpd="sng" algn="ctr">
              <a:solidFill>
                <a:srgbClr val="CFB6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CB227-302D-BEBA-3D84-4B03B87E693F}"/>
              </a:ext>
            </a:extLst>
          </p:cNvPr>
          <p:cNvGrpSpPr/>
          <p:nvPr/>
        </p:nvGrpSpPr>
        <p:grpSpPr>
          <a:xfrm>
            <a:off x="7095928" y="3043874"/>
            <a:ext cx="672332" cy="672332"/>
            <a:chOff x="3427149" y="3675742"/>
            <a:chExt cx="675252" cy="675252"/>
          </a:xfrm>
        </p:grpSpPr>
        <p:pic>
          <p:nvPicPr>
            <p:cNvPr id="95" name="Graphic 94" descr="Paper with solid fill">
              <a:extLst>
                <a:ext uri="{FF2B5EF4-FFF2-40B4-BE49-F238E27FC236}">
                  <a16:creationId xmlns:a16="http://schemas.microsoft.com/office/drawing/2014/main" id="{F51AB513-019D-4D25-3CBE-055FCE4B6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27149" y="3675742"/>
              <a:ext cx="675252" cy="675252"/>
            </a:xfrm>
            <a:prstGeom prst="rect">
              <a:avLst/>
            </a:prstGeom>
          </p:spPr>
        </p:pic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F160999-52F3-55A2-EF59-13C7F8EB8D2B}"/>
                </a:ext>
              </a:extLst>
            </p:cNvPr>
            <p:cNvSpPr/>
            <p:nvPr/>
          </p:nvSpPr>
          <p:spPr>
            <a:xfrm>
              <a:off x="3626131" y="397028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4EC6966-019E-10C4-8245-EBEFACBD7887}"/>
                </a:ext>
              </a:extLst>
            </p:cNvPr>
            <p:cNvSpPr/>
            <p:nvPr/>
          </p:nvSpPr>
          <p:spPr>
            <a:xfrm>
              <a:off x="3626131" y="4018795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8973046-EE2E-BF29-717A-0BA2FEBE1A71}"/>
                </a:ext>
              </a:extLst>
            </p:cNvPr>
            <p:cNvSpPr/>
            <p:nvPr/>
          </p:nvSpPr>
          <p:spPr>
            <a:xfrm>
              <a:off x="3626131" y="4067310"/>
              <a:ext cx="209583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3E4AFC7-F122-B44A-E7C3-F35192796B36}"/>
                </a:ext>
              </a:extLst>
            </p:cNvPr>
            <p:cNvSpPr/>
            <p:nvPr/>
          </p:nvSpPr>
          <p:spPr>
            <a:xfrm rot="5400000">
              <a:off x="3628583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D139355-CE25-32CB-F825-FB7215B63800}"/>
                </a:ext>
              </a:extLst>
            </p:cNvPr>
            <p:cNvSpPr/>
            <p:nvPr/>
          </p:nvSpPr>
          <p:spPr>
            <a:xfrm rot="5400000">
              <a:off x="3699571" y="4003551"/>
              <a:ext cx="141140" cy="14400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50D9234-2FC4-20C0-84E1-076471D27314}"/>
                </a:ext>
              </a:extLst>
            </p:cNvPr>
            <p:cNvSpPr/>
            <p:nvPr/>
          </p:nvSpPr>
          <p:spPr>
            <a:xfrm>
              <a:off x="3626122" y="3828717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1F01FD8-C524-0F43-9AC5-5FF026D1E2F8}"/>
                </a:ext>
              </a:extLst>
            </p:cNvPr>
            <p:cNvSpPr/>
            <p:nvPr/>
          </p:nvSpPr>
          <p:spPr>
            <a:xfrm>
              <a:off x="3626122" y="3876342"/>
              <a:ext cx="91440" cy="28135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08D9D2F6-2793-51DE-7819-32C29FA419D6}"/>
                </a:ext>
              </a:extLst>
            </p:cNvPr>
            <p:cNvSpPr/>
            <p:nvPr/>
          </p:nvSpPr>
          <p:spPr>
            <a:xfrm>
              <a:off x="3626122" y="39889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15118AE-DDC3-E8CC-9A18-FB324AFD6F96}"/>
                </a:ext>
              </a:extLst>
            </p:cNvPr>
            <p:cNvSpPr/>
            <p:nvPr/>
          </p:nvSpPr>
          <p:spPr>
            <a:xfrm>
              <a:off x="3626122" y="4039721"/>
              <a:ext cx="54000" cy="21600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AFFCB59-6305-645B-BF6A-F68572646A80}"/>
                </a:ext>
              </a:extLst>
            </p:cNvPr>
            <p:cNvSpPr/>
            <p:nvPr/>
          </p:nvSpPr>
          <p:spPr>
            <a:xfrm>
              <a:off x="3626131" y="4133074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A19E658-5767-B560-010B-758ECE07247F}"/>
                </a:ext>
              </a:extLst>
            </p:cNvPr>
            <p:cNvSpPr/>
            <p:nvPr/>
          </p:nvSpPr>
          <p:spPr>
            <a:xfrm>
              <a:off x="3626122" y="4184755"/>
              <a:ext cx="180000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>
                <a:alpha val="34000"/>
              </a:srgbClr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07" name="Graphic 106" descr="Paper with solid fill">
            <a:extLst>
              <a:ext uri="{FF2B5EF4-FFF2-40B4-BE49-F238E27FC236}">
                <a16:creationId xmlns:a16="http://schemas.microsoft.com/office/drawing/2014/main" id="{EABDC9A7-2C07-6DA5-9FF9-1F188B47F2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26179" y="3399175"/>
            <a:ext cx="672332" cy="672332"/>
          </a:xfrm>
          <a:prstGeom prst="rect">
            <a:avLst/>
          </a:prstGeom>
        </p:spPr>
      </p:pic>
      <p:pic>
        <p:nvPicPr>
          <p:cNvPr id="108" name="Graphic 107" descr="Pie chart with solid fill">
            <a:extLst>
              <a:ext uri="{FF2B5EF4-FFF2-40B4-BE49-F238E27FC236}">
                <a16:creationId xmlns:a16="http://schemas.microsoft.com/office/drawing/2014/main" id="{27811DC4-2797-FD83-37F7-DC6C9777BC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01119" y="3652101"/>
            <a:ext cx="184991" cy="184991"/>
          </a:xfrm>
          <a:prstGeom prst="rect">
            <a:avLst/>
          </a:prstGeom>
        </p:spPr>
      </p:pic>
      <p:sp>
        <p:nvSpPr>
          <p:cNvPr id="109" name="Freeform 108">
            <a:extLst>
              <a:ext uri="{FF2B5EF4-FFF2-40B4-BE49-F238E27FC236}">
                <a16:creationId xmlns:a16="http://schemas.microsoft.com/office/drawing/2014/main" id="{F2A02947-E928-6749-54DE-7490D91E94A3}"/>
              </a:ext>
            </a:extLst>
          </p:cNvPr>
          <p:cNvSpPr/>
          <p:nvPr/>
        </p:nvSpPr>
        <p:spPr>
          <a:xfrm>
            <a:off x="6377433" y="3472783"/>
            <a:ext cx="403882" cy="523677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444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41B42821-77B7-BA2D-BFA1-A6A282F32006}"/>
              </a:ext>
            </a:extLst>
          </p:cNvPr>
          <p:cNvSpPr/>
          <p:nvPr/>
        </p:nvSpPr>
        <p:spPr>
          <a:xfrm>
            <a:off x="7524290" y="3567295"/>
            <a:ext cx="91045" cy="28013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 defTabSz="1097444"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3DB8E9D1-9D12-990B-4113-24DA614B65F0}"/>
              </a:ext>
            </a:extLst>
          </p:cNvPr>
          <p:cNvSpPr/>
          <p:nvPr/>
        </p:nvSpPr>
        <p:spPr>
          <a:xfrm>
            <a:off x="7524290" y="3614714"/>
            <a:ext cx="91045" cy="28013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000000">
              <a:alpha val="34000"/>
            </a:srgbClr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 defTabSz="1097444"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74F47075-A936-B892-3F71-5C979A52CD13}"/>
              </a:ext>
            </a:extLst>
          </p:cNvPr>
          <p:cNvSpPr/>
          <p:nvPr/>
        </p:nvSpPr>
        <p:spPr>
          <a:xfrm>
            <a:off x="7704483" y="3693745"/>
            <a:ext cx="53767" cy="28013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 defTabSz="1097444"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A6CE6CE-2B7E-6BC8-029C-46363822B5A7}"/>
              </a:ext>
            </a:extLst>
          </p:cNvPr>
          <p:cNvSpPr/>
          <p:nvPr/>
        </p:nvSpPr>
        <p:spPr>
          <a:xfrm>
            <a:off x="7704483" y="3738004"/>
            <a:ext cx="53767" cy="28013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 defTabSz="1097444">
              <a:defRPr/>
            </a:pPr>
            <a:endParaRPr lang="en-US" sz="4319" kern="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A5F5E6B7-CC3C-DBCC-F98E-B6E66C8A6AE9}"/>
              </a:ext>
            </a:extLst>
          </p:cNvPr>
          <p:cNvSpPr/>
          <p:nvPr/>
        </p:nvSpPr>
        <p:spPr>
          <a:xfrm>
            <a:off x="7704483" y="3782261"/>
            <a:ext cx="53767" cy="28013"/>
          </a:xfrm>
          <a:custGeom>
            <a:avLst/>
            <a:gdLst>
              <a:gd name="connsiteX0" fmla="*/ 0 w 91440"/>
              <a:gd name="connsiteY0" fmla="*/ 0 h 28135"/>
              <a:gd name="connsiteX1" fmla="*/ 91440 w 91440"/>
              <a:gd name="connsiteY1" fmla="*/ 0 h 28135"/>
              <a:gd name="connsiteX2" fmla="*/ 91440 w 91440"/>
              <a:gd name="connsiteY2" fmla="*/ 28136 h 28135"/>
              <a:gd name="connsiteX3" fmla="*/ 0 w 91440"/>
              <a:gd name="connsiteY3" fmla="*/ 28136 h 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8135">
                <a:moveTo>
                  <a:pt x="0" y="0"/>
                </a:moveTo>
                <a:lnTo>
                  <a:pt x="91440" y="0"/>
                </a:lnTo>
                <a:lnTo>
                  <a:pt x="91440" y="28136"/>
                </a:lnTo>
                <a:lnTo>
                  <a:pt x="0" y="28136"/>
                </a:lnTo>
                <a:close/>
              </a:path>
            </a:pathLst>
          </a:custGeom>
          <a:solidFill>
            <a:srgbClr val="E97132"/>
          </a:solidFill>
          <a:ln w="6945" cap="flat">
            <a:noFill/>
            <a:prstDash val="solid"/>
            <a:miter/>
          </a:ln>
        </p:spPr>
        <p:txBody>
          <a:bodyPr rtlCol="0" anchor="ctr"/>
          <a:lstStyle/>
          <a:p>
            <a:pPr defTabSz="1097444">
              <a:defRPr/>
            </a:pPr>
            <a:endParaRPr lang="en-US" sz="4319" kern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CDE80D0-77B9-8550-1ACF-B5251CC7BC0E}"/>
              </a:ext>
            </a:extLst>
          </p:cNvPr>
          <p:cNvSpPr txBox="1"/>
          <p:nvPr/>
        </p:nvSpPr>
        <p:spPr>
          <a:xfrm>
            <a:off x="7277058" y="4073563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OCR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7FF89A-12C5-48F4-D000-EFA306978791}"/>
              </a:ext>
            </a:extLst>
          </p:cNvPr>
          <p:cNvGrpSpPr/>
          <p:nvPr/>
        </p:nvGrpSpPr>
        <p:grpSpPr>
          <a:xfrm>
            <a:off x="6242243" y="3399175"/>
            <a:ext cx="672332" cy="672332"/>
            <a:chOff x="3613121" y="2046618"/>
            <a:chExt cx="675252" cy="67525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5E3F5EF-E245-FA4D-98D5-E2FFC08B9686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20" name="Graphic 119" descr="Paper with solid fill">
                <a:extLst>
                  <a:ext uri="{FF2B5EF4-FFF2-40B4-BE49-F238E27FC236}">
                    <a16:creationId xmlns:a16="http://schemas.microsoft.com/office/drawing/2014/main" id="{A0D45E94-495E-CC0F-A335-E316F1B45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A4F374-1F5C-9F07-6748-3BD022BF093D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2F56713-DAA9-7F4E-BA1E-BEA5A703352E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FEB1A7-0B80-4153-D30F-4D4D0FED3CB2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CDEA218-DCB2-E0F9-B513-1EF4A2B25AC8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A34325-E589-2F9C-839F-C822A2761AC8}"/>
              </a:ext>
            </a:extLst>
          </p:cNvPr>
          <p:cNvSpPr/>
          <p:nvPr/>
        </p:nvSpPr>
        <p:spPr bwMode="auto">
          <a:xfrm>
            <a:off x="12463631" y="6532572"/>
            <a:ext cx="1274923" cy="300303"/>
          </a:xfrm>
          <a:prstGeom prst="rect">
            <a:avLst/>
          </a:prstGeom>
          <a:solidFill>
            <a:srgbClr val="00B0F0">
              <a:alpha val="63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ctr" anchorCtr="0" compatLnSpc="1">
            <a:prstTxWarp prst="textNoShape">
              <a:avLst/>
            </a:prstTxWarp>
          </a:bodyPr>
          <a:lstStyle/>
          <a:p>
            <a:pPr algn="ctr" defTabSz="548549" fontAlgn="base">
              <a:spcBef>
                <a:spcPct val="0"/>
              </a:spcBef>
              <a:spcAft>
                <a:spcPct val="0"/>
              </a:spcAft>
            </a:pPr>
            <a:r>
              <a:rPr lang="en-US" sz="1920" dirty="0">
                <a:solidFill>
                  <a:srgbClr val="FFFFFF"/>
                </a:solidFill>
                <a:latin typeface="IBM Plex Sans Light"/>
              </a:rPr>
              <a:t>Use</a:t>
            </a:r>
          </a:p>
        </p:txBody>
      </p:sp>
      <p:sp>
        <p:nvSpPr>
          <p:cNvPr id="124" name="Triangle 123">
            <a:extLst>
              <a:ext uri="{FF2B5EF4-FFF2-40B4-BE49-F238E27FC236}">
                <a16:creationId xmlns:a16="http://schemas.microsoft.com/office/drawing/2014/main" id="{13CB6A01-7897-8683-B7D9-91A65889C79B}"/>
              </a:ext>
            </a:extLst>
          </p:cNvPr>
          <p:cNvSpPr/>
          <p:nvPr/>
        </p:nvSpPr>
        <p:spPr>
          <a:xfrm rot="5400000">
            <a:off x="6839001" y="3522003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D8E1B0FE-B17D-377C-79FB-11A0713A5D49}"/>
              </a:ext>
            </a:extLst>
          </p:cNvPr>
          <p:cNvSpPr/>
          <p:nvPr/>
        </p:nvSpPr>
        <p:spPr>
          <a:xfrm rot="5400000">
            <a:off x="7890380" y="3522003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26" name="Triangle 125">
            <a:extLst>
              <a:ext uri="{FF2B5EF4-FFF2-40B4-BE49-F238E27FC236}">
                <a16:creationId xmlns:a16="http://schemas.microsoft.com/office/drawing/2014/main" id="{E945ACB2-61D7-CA44-5E2B-EA612F1E73E8}"/>
              </a:ext>
            </a:extLst>
          </p:cNvPr>
          <p:cNvSpPr/>
          <p:nvPr/>
        </p:nvSpPr>
        <p:spPr>
          <a:xfrm rot="5400000">
            <a:off x="8941759" y="3522003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ABCEFE12-A9E3-DE23-9264-9758408CD8AA}"/>
              </a:ext>
            </a:extLst>
          </p:cNvPr>
          <p:cNvSpPr/>
          <p:nvPr/>
        </p:nvSpPr>
        <p:spPr>
          <a:xfrm rot="5400000">
            <a:off x="10099205" y="3522003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5E6E4B4-A741-A131-C47C-CC2ADE0D15BA}"/>
              </a:ext>
            </a:extLst>
          </p:cNvPr>
          <p:cNvSpPr/>
          <p:nvPr/>
        </p:nvSpPr>
        <p:spPr>
          <a:xfrm>
            <a:off x="5780354" y="4474448"/>
            <a:ext cx="5495468" cy="300303"/>
          </a:xfrm>
          <a:prstGeom prst="rect">
            <a:avLst/>
          </a:prstGeom>
          <a:solidFill>
            <a:srgbClr val="F1C21B">
              <a:alpha val="804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097444"/>
            <a:r>
              <a:rPr lang="en-US" sz="1920" dirty="0">
                <a:solidFill>
                  <a:srgbClr val="FFFFFF"/>
                </a:solidFill>
                <a:latin typeface="IBM Plex Sans Light"/>
              </a:rPr>
              <a:t>Build</a:t>
            </a:r>
          </a:p>
          <a:p>
            <a:pPr algn="ctr" defTabSz="1097444"/>
            <a:endParaRPr lang="en-US" sz="192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E7C0D25E-BE0F-5582-333B-18EBE9D58A76}"/>
              </a:ext>
            </a:extLst>
          </p:cNvPr>
          <p:cNvSpPr/>
          <p:nvPr/>
        </p:nvSpPr>
        <p:spPr>
          <a:xfrm rot="8100000">
            <a:off x="11268759" y="4040076"/>
            <a:ext cx="380196" cy="226309"/>
          </a:xfrm>
          <a:prstGeom prst="triangle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10DD330-B2FB-2A63-30E0-3E22FF7FE65F}"/>
              </a:ext>
            </a:extLst>
          </p:cNvPr>
          <p:cNvGrpSpPr/>
          <p:nvPr/>
        </p:nvGrpSpPr>
        <p:grpSpPr>
          <a:xfrm>
            <a:off x="10312411" y="3257808"/>
            <a:ext cx="901209" cy="1214840"/>
            <a:chOff x="5312586" y="1717776"/>
            <a:chExt cx="789983" cy="1064905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8926862-0E45-2F8B-D494-F2F88EBF7ADC}"/>
                </a:ext>
              </a:extLst>
            </p:cNvPr>
            <p:cNvGrpSpPr/>
            <p:nvPr/>
          </p:nvGrpSpPr>
          <p:grpSpPr>
            <a:xfrm>
              <a:off x="5511502" y="1787481"/>
              <a:ext cx="380624" cy="491126"/>
              <a:chOff x="6973052" y="1059136"/>
              <a:chExt cx="436100" cy="562710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14B129D-2E11-47F6-CAEB-B466A8E2EF2C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216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1C011CA-1433-9390-D5CD-CD69BC6FC9D2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97444">
                  <a:defRPr/>
                </a:pPr>
                <a:endParaRPr lang="en-US" sz="216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90FE86D-F4AD-831A-F56D-F66AEC4FF176}"/>
                </a:ext>
              </a:extLst>
            </p:cNvPr>
            <p:cNvGrpSpPr/>
            <p:nvPr/>
          </p:nvGrpSpPr>
          <p:grpSpPr>
            <a:xfrm>
              <a:off x="5583306" y="1717776"/>
              <a:ext cx="380624" cy="491126"/>
              <a:chOff x="6973052" y="1059134"/>
              <a:chExt cx="436100" cy="562710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6BB667B8-6F2B-15BD-DF1B-251D45DE878E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216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64E16141-F04C-9FF6-A2E7-CC33988DC3DA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97444">
                  <a:defRPr/>
                </a:pPr>
                <a:endParaRPr lang="en-US" sz="216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9935103-DA0B-A2F6-6057-ECC9911A43C0}"/>
                </a:ext>
              </a:extLst>
            </p:cNvPr>
            <p:cNvSpPr txBox="1"/>
            <p:nvPr/>
          </p:nvSpPr>
          <p:spPr>
            <a:xfrm>
              <a:off x="5312586" y="2377994"/>
              <a:ext cx="789983" cy="404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Assemble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4E8810B0-1797-C4D2-0CFD-809D93D2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20390" y="1855683"/>
              <a:ext cx="303779" cy="303779"/>
            </a:xfrm>
            <a:prstGeom prst="rect">
              <a:avLst/>
            </a:prstGeom>
          </p:spPr>
        </p:pic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7E6CCFE-C127-63A6-03E5-320D9AA383EF}"/>
              </a:ext>
            </a:extLst>
          </p:cNvPr>
          <p:cNvSpPr/>
          <p:nvPr/>
        </p:nvSpPr>
        <p:spPr>
          <a:xfrm>
            <a:off x="12461891" y="2753919"/>
            <a:ext cx="1270231" cy="3778651"/>
          </a:xfrm>
          <a:prstGeom prst="rect">
            <a:avLst/>
          </a:prstGeom>
          <a:solidFill>
            <a:srgbClr val="00B0F0">
              <a:alpha val="1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97444"/>
            <a:endParaRPr lang="en-US" sz="1920" dirty="0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EFFEEFB-2E97-0B32-BF7D-8F94B2514AEB}"/>
              </a:ext>
            </a:extLst>
          </p:cNvPr>
          <p:cNvGrpSpPr/>
          <p:nvPr/>
        </p:nvGrpSpPr>
        <p:grpSpPr>
          <a:xfrm>
            <a:off x="12510448" y="3049467"/>
            <a:ext cx="1141659" cy="1580097"/>
            <a:chOff x="8678950" y="1001545"/>
            <a:chExt cx="1020572" cy="1385082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3772748-5976-7D4A-57D2-4E563CD44F14}"/>
                </a:ext>
              </a:extLst>
            </p:cNvPr>
            <p:cNvSpPr txBox="1"/>
            <p:nvPr/>
          </p:nvSpPr>
          <p:spPr>
            <a:xfrm>
              <a:off x="8678950" y="1496317"/>
              <a:ext cx="1020572" cy="890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Export JSON, </a:t>
              </a:r>
            </a:p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Markdown,</a:t>
              </a:r>
            </a:p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HTML,</a:t>
              </a:r>
            </a:p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Figures,</a:t>
              </a:r>
            </a:p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611334D-FC82-17D1-2FB3-F17045C03548}"/>
                </a:ext>
              </a:extLst>
            </p:cNvPr>
            <p:cNvSpPr/>
            <p:nvPr/>
          </p:nvSpPr>
          <p:spPr>
            <a:xfrm>
              <a:off x="8951495" y="1238476"/>
              <a:ext cx="448124" cy="242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444"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{;}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CD18A20-5B3C-BB4A-427D-8D22703B0879}"/>
                </a:ext>
              </a:extLst>
            </p:cNvPr>
            <p:cNvSpPr/>
            <p:nvPr/>
          </p:nvSpPr>
          <p:spPr>
            <a:xfrm>
              <a:off x="8882109" y="1001545"/>
              <a:ext cx="448124" cy="339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97444">
                <a:defRPr/>
              </a:pPr>
              <a:r>
                <a:rPr lang="en-US" sz="1920" b="1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##</a:t>
              </a:r>
            </a:p>
          </p:txBody>
        </p:sp>
        <p:pic>
          <p:nvPicPr>
            <p:cNvPr id="144" name="Graphic 143" descr="Pie chart with solid fill">
              <a:extLst>
                <a:ext uri="{FF2B5EF4-FFF2-40B4-BE49-F238E27FC236}">
                  <a16:creationId xmlns:a16="http://schemas.microsoft.com/office/drawing/2014/main" id="{27012191-0EC5-0A68-AD1D-DC96B1EF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224664" y="1112102"/>
              <a:ext cx="162159" cy="162159"/>
            </a:xfrm>
            <a:prstGeom prst="rect">
              <a:avLst/>
            </a:prstGeom>
          </p:spPr>
        </p:pic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2806855-F6F4-29C1-C71B-6A468166D69E}"/>
                </a:ext>
              </a:extLst>
            </p:cNvPr>
            <p:cNvSpPr/>
            <p:nvPr/>
          </p:nvSpPr>
          <p:spPr>
            <a:xfrm>
              <a:off x="9402929" y="1148607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F2B9F96-DB9A-D0A2-74AB-D669A7D16416}"/>
                </a:ext>
              </a:extLst>
            </p:cNvPr>
            <p:cNvSpPr/>
            <p:nvPr/>
          </p:nvSpPr>
          <p:spPr>
            <a:xfrm>
              <a:off x="9402929" y="1187402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955AA3C-98B0-F4DD-E1B6-FDDBAC017574}"/>
                </a:ext>
              </a:extLst>
            </p:cNvPr>
            <p:cNvSpPr/>
            <p:nvPr/>
          </p:nvSpPr>
          <p:spPr>
            <a:xfrm>
              <a:off x="9402929" y="1226198"/>
              <a:ext cx="47131" cy="24556"/>
            </a:xfrm>
            <a:custGeom>
              <a:avLst/>
              <a:gdLst>
                <a:gd name="connsiteX0" fmla="*/ 0 w 91440"/>
                <a:gd name="connsiteY0" fmla="*/ 0 h 28135"/>
                <a:gd name="connsiteX1" fmla="*/ 91440 w 91440"/>
                <a:gd name="connsiteY1" fmla="*/ 0 h 28135"/>
                <a:gd name="connsiteX2" fmla="*/ 91440 w 91440"/>
                <a:gd name="connsiteY2" fmla="*/ 28136 h 28135"/>
                <a:gd name="connsiteX3" fmla="*/ 0 w 91440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" h="28135">
                  <a:moveTo>
                    <a:pt x="0" y="0"/>
                  </a:moveTo>
                  <a:lnTo>
                    <a:pt x="91440" y="0"/>
                  </a:lnTo>
                  <a:lnTo>
                    <a:pt x="91440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8888D73-FBB3-971A-D988-3CBEBA90E3CF}"/>
              </a:ext>
            </a:extLst>
          </p:cNvPr>
          <p:cNvSpPr txBox="1"/>
          <p:nvPr/>
        </p:nvSpPr>
        <p:spPr>
          <a:xfrm>
            <a:off x="12881287" y="6159838"/>
            <a:ext cx="40748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>
              <a:defRPr/>
            </a:pPr>
            <a:r>
              <a:rPr lang="en-US" sz="216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…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23D9BDA-4660-6048-1376-060832FFC699}"/>
              </a:ext>
            </a:extLst>
          </p:cNvPr>
          <p:cNvGrpSpPr/>
          <p:nvPr/>
        </p:nvGrpSpPr>
        <p:grpSpPr>
          <a:xfrm>
            <a:off x="5040063" y="3696380"/>
            <a:ext cx="666749" cy="628707"/>
            <a:chOff x="168111" y="1251067"/>
            <a:chExt cx="584459" cy="551112"/>
          </a:xfrm>
        </p:grpSpPr>
        <p:pic>
          <p:nvPicPr>
            <p:cNvPr id="150" name="Graphic 149" descr="Paper outline">
              <a:extLst>
                <a:ext uri="{FF2B5EF4-FFF2-40B4-BE49-F238E27FC236}">
                  <a16:creationId xmlns:a16="http://schemas.microsoft.com/office/drawing/2014/main" id="{7BD96AD5-299B-0A96-7F62-27992909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8111" y="1251067"/>
              <a:ext cx="584459" cy="551112"/>
            </a:xfrm>
            <a:prstGeom prst="rect">
              <a:avLst/>
            </a:prstGeom>
          </p:spPr>
        </p:pic>
        <p:pic>
          <p:nvPicPr>
            <p:cNvPr id="151" name="Graphic 150" descr="Image with solid fill">
              <a:extLst>
                <a:ext uri="{FF2B5EF4-FFF2-40B4-BE49-F238E27FC236}">
                  <a16:creationId xmlns:a16="http://schemas.microsoft.com/office/drawing/2014/main" id="{98BAE953-0483-1861-7433-F1400EDB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54">
              <a:off x="269744" y="1383959"/>
              <a:ext cx="373626" cy="352308"/>
            </a:xfrm>
            <a:prstGeom prst="rect">
              <a:avLst/>
            </a:prstGeom>
          </p:spPr>
        </p:pic>
      </p:grpSp>
      <p:pic>
        <p:nvPicPr>
          <p:cNvPr id="152" name="Picture 2" descr="adobe-pdf-icon-logo-png-transparent - BioChek, smart veterinary diagnostics">
            <a:extLst>
              <a:ext uri="{FF2B5EF4-FFF2-40B4-BE49-F238E27FC236}">
                <a16:creationId xmlns:a16="http://schemas.microsoft.com/office/drawing/2014/main" id="{4EA70577-EB73-109B-FD81-C524E9FF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57" y="2934947"/>
            <a:ext cx="518779" cy="54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3A4ECFAA-A0D4-F317-77F3-4B50BE55276B}"/>
              </a:ext>
            </a:extLst>
          </p:cNvPr>
          <p:cNvSpPr txBox="1"/>
          <p:nvPr/>
        </p:nvSpPr>
        <p:spPr>
          <a:xfrm>
            <a:off x="12595919" y="5994118"/>
            <a:ext cx="95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Chunking</a:t>
            </a:r>
          </a:p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for RAG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367CA2-2704-938C-BF54-53B1BF978CAB}"/>
              </a:ext>
            </a:extLst>
          </p:cNvPr>
          <p:cNvGrpSpPr/>
          <p:nvPr/>
        </p:nvGrpSpPr>
        <p:grpSpPr>
          <a:xfrm>
            <a:off x="12875269" y="5413497"/>
            <a:ext cx="434215" cy="560276"/>
            <a:chOff x="8176697" y="2700288"/>
            <a:chExt cx="380624" cy="491127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B729143-F99A-335F-FDDC-6645005EA546}"/>
                </a:ext>
              </a:extLst>
            </p:cNvPr>
            <p:cNvSpPr/>
            <p:nvPr/>
          </p:nvSpPr>
          <p:spPr>
            <a:xfrm>
              <a:off x="8189991" y="2709107"/>
              <a:ext cx="354035" cy="459045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EF3CE20-2391-BC6D-A5BE-8703D502D41B}"/>
                </a:ext>
              </a:extLst>
            </p:cNvPr>
            <p:cNvSpPr/>
            <p:nvPr/>
          </p:nvSpPr>
          <p:spPr>
            <a:xfrm>
              <a:off x="8176697" y="2700288"/>
              <a:ext cx="380624" cy="491127"/>
            </a:xfrm>
            <a:custGeom>
              <a:avLst/>
              <a:gdLst>
                <a:gd name="connsiteX0" fmla="*/ 42203 w 436100"/>
                <a:gd name="connsiteY0" fmla="*/ 520507 h 562710"/>
                <a:gd name="connsiteX1" fmla="*/ 42203 w 436100"/>
                <a:gd name="connsiteY1" fmla="*/ 42203 h 562710"/>
                <a:gd name="connsiteX2" fmla="*/ 218050 w 436100"/>
                <a:gd name="connsiteY2" fmla="*/ 42203 h 562710"/>
                <a:gd name="connsiteX3" fmla="*/ 218050 w 436100"/>
                <a:gd name="connsiteY3" fmla="*/ 189915 h 562710"/>
                <a:gd name="connsiteX4" fmla="*/ 393897 w 436100"/>
                <a:gd name="connsiteY4" fmla="*/ 189915 h 562710"/>
                <a:gd name="connsiteX5" fmla="*/ 393897 w 436100"/>
                <a:gd name="connsiteY5" fmla="*/ 520507 h 562710"/>
                <a:gd name="connsiteX6" fmla="*/ 42203 w 436100"/>
                <a:gd name="connsiteY6" fmla="*/ 520507 h 562710"/>
                <a:gd name="connsiteX7" fmla="*/ 260253 w 436100"/>
                <a:gd name="connsiteY7" fmla="*/ 59788 h 562710"/>
                <a:gd name="connsiteX8" fmla="*/ 348177 w 436100"/>
                <a:gd name="connsiteY8" fmla="*/ 147711 h 562710"/>
                <a:gd name="connsiteX9" fmla="*/ 260253 w 436100"/>
                <a:gd name="connsiteY9" fmla="*/ 147711 h 562710"/>
                <a:gd name="connsiteX10" fmla="*/ 260253 w 436100"/>
                <a:gd name="connsiteY10" fmla="*/ 59788 h 562710"/>
                <a:gd name="connsiteX11" fmla="*/ 260253 w 436100"/>
                <a:gd name="connsiteY11" fmla="*/ 0 h 562710"/>
                <a:gd name="connsiteX12" fmla="*/ 0 w 436100"/>
                <a:gd name="connsiteY12" fmla="*/ 0 h 562710"/>
                <a:gd name="connsiteX13" fmla="*/ 0 w 436100"/>
                <a:gd name="connsiteY13" fmla="*/ 562710 h 562710"/>
                <a:gd name="connsiteX14" fmla="*/ 436100 w 436100"/>
                <a:gd name="connsiteY14" fmla="*/ 562710 h 562710"/>
                <a:gd name="connsiteX15" fmla="*/ 436100 w 436100"/>
                <a:gd name="connsiteY15" fmla="*/ 154745 h 562710"/>
                <a:gd name="connsiteX16" fmla="*/ 260253 w 436100"/>
                <a:gd name="connsiteY16" fmla="*/ 0 h 56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100" h="562710">
                  <a:moveTo>
                    <a:pt x="42203" y="520507"/>
                  </a:moveTo>
                  <a:lnTo>
                    <a:pt x="42203" y="42203"/>
                  </a:lnTo>
                  <a:lnTo>
                    <a:pt x="218050" y="42203"/>
                  </a:lnTo>
                  <a:lnTo>
                    <a:pt x="218050" y="189915"/>
                  </a:lnTo>
                  <a:lnTo>
                    <a:pt x="393897" y="189915"/>
                  </a:lnTo>
                  <a:lnTo>
                    <a:pt x="393897" y="520507"/>
                  </a:lnTo>
                  <a:lnTo>
                    <a:pt x="42203" y="520507"/>
                  </a:lnTo>
                  <a:close/>
                  <a:moveTo>
                    <a:pt x="260253" y="59788"/>
                  </a:moveTo>
                  <a:lnTo>
                    <a:pt x="348177" y="147711"/>
                  </a:lnTo>
                  <a:lnTo>
                    <a:pt x="260253" y="147711"/>
                  </a:lnTo>
                  <a:lnTo>
                    <a:pt x="260253" y="59788"/>
                  </a:lnTo>
                  <a:close/>
                  <a:moveTo>
                    <a:pt x="260253" y="0"/>
                  </a:moveTo>
                  <a:lnTo>
                    <a:pt x="0" y="0"/>
                  </a:lnTo>
                  <a:lnTo>
                    <a:pt x="0" y="562710"/>
                  </a:lnTo>
                  <a:lnTo>
                    <a:pt x="436100" y="562710"/>
                  </a:lnTo>
                  <a:lnTo>
                    <a:pt x="436100" y="154745"/>
                  </a:lnTo>
                  <a:lnTo>
                    <a:pt x="260253" y="0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97444">
                <a:defRPr/>
              </a:pPr>
              <a:endParaRPr lang="en-US" sz="4319" kern="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B0106FD-7292-0362-290C-A2D74985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33663" y="2875821"/>
              <a:ext cx="267022" cy="26702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7982880-FD6E-9E31-1B47-BC6FC5D2076F}"/>
              </a:ext>
            </a:extLst>
          </p:cNvPr>
          <p:cNvGrpSpPr/>
          <p:nvPr/>
        </p:nvGrpSpPr>
        <p:grpSpPr>
          <a:xfrm>
            <a:off x="11459531" y="4363230"/>
            <a:ext cx="901209" cy="1117050"/>
            <a:chOff x="8245389" y="2024524"/>
            <a:chExt cx="789982" cy="97918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B8983DA-E173-DC60-6FCC-2F987FD32282}"/>
                </a:ext>
              </a:extLst>
            </p:cNvPr>
            <p:cNvGrpSpPr/>
            <p:nvPr/>
          </p:nvGrpSpPr>
          <p:grpSpPr>
            <a:xfrm>
              <a:off x="8452513" y="2094229"/>
              <a:ext cx="380624" cy="491126"/>
              <a:chOff x="6973052" y="1059136"/>
              <a:chExt cx="436100" cy="562710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A5D5FB3E-EBF9-72E8-42FB-01BC385A9D51}"/>
                  </a:ext>
                </a:extLst>
              </p:cNvPr>
              <p:cNvSpPr/>
              <p:nvPr/>
            </p:nvSpPr>
            <p:spPr>
              <a:xfrm>
                <a:off x="6988068" y="1079635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216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6DFDD1EC-DA75-FD79-B9A3-9AF0903E9130}"/>
                  </a:ext>
                </a:extLst>
              </p:cNvPr>
              <p:cNvSpPr/>
              <p:nvPr/>
            </p:nvSpPr>
            <p:spPr>
              <a:xfrm>
                <a:off x="6973052" y="1059136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97444">
                  <a:defRPr/>
                </a:pPr>
                <a:endParaRPr lang="en-US" sz="2160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7D8BEC9-8A29-4DAA-AE8E-84D514CA1C57}"/>
                </a:ext>
              </a:extLst>
            </p:cNvPr>
            <p:cNvGrpSpPr/>
            <p:nvPr/>
          </p:nvGrpSpPr>
          <p:grpSpPr>
            <a:xfrm>
              <a:off x="8524317" y="2024524"/>
              <a:ext cx="380624" cy="491126"/>
              <a:chOff x="6973052" y="1059134"/>
              <a:chExt cx="436100" cy="562710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038D662-DE29-94B9-4492-EB636571F701}"/>
                  </a:ext>
                </a:extLst>
              </p:cNvPr>
              <p:cNvSpPr/>
              <p:nvPr/>
            </p:nvSpPr>
            <p:spPr>
              <a:xfrm>
                <a:off x="6988068" y="1079637"/>
                <a:ext cx="405636" cy="525952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097444">
                  <a:defRPr/>
                </a:pPr>
                <a:endParaRPr lang="en-US" sz="2160" kern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CC01F13-F6DE-0DAF-707F-A436E42FC9A0}"/>
                  </a:ext>
                </a:extLst>
              </p:cNvPr>
              <p:cNvSpPr/>
              <p:nvPr/>
            </p:nvSpPr>
            <p:spPr>
              <a:xfrm>
                <a:off x="6973052" y="1059134"/>
                <a:ext cx="436100" cy="562710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97444">
                  <a:defRPr/>
                </a:pPr>
                <a:endParaRPr lang="en-US" sz="2160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4E94A62-E72E-5D70-1A16-73B0F403972D}"/>
                </a:ext>
              </a:extLst>
            </p:cNvPr>
            <p:cNvSpPr txBox="1"/>
            <p:nvPr/>
          </p:nvSpPr>
          <p:spPr>
            <a:xfrm>
              <a:off x="8245389" y="2599022"/>
              <a:ext cx="789982" cy="404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Docling</a:t>
              </a:r>
              <a:b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</a:b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Document</a:t>
              </a:r>
            </a:p>
          </p:txBody>
        </p:sp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65C084F6-1F2B-541E-A87D-81904C9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61401" y="2162431"/>
              <a:ext cx="303779" cy="303779"/>
            </a:xfrm>
            <a:prstGeom prst="rect">
              <a:avLst/>
            </a:prstGeom>
          </p:spPr>
        </p:pic>
      </p:grpSp>
      <p:sp>
        <p:nvSpPr>
          <p:cNvPr id="167" name="Freeform 166">
            <a:extLst>
              <a:ext uri="{FF2B5EF4-FFF2-40B4-BE49-F238E27FC236}">
                <a16:creationId xmlns:a16="http://schemas.microsoft.com/office/drawing/2014/main" id="{E7029EAD-6434-0972-292C-12FA2051F54A}"/>
              </a:ext>
            </a:extLst>
          </p:cNvPr>
          <p:cNvSpPr/>
          <p:nvPr/>
        </p:nvSpPr>
        <p:spPr>
          <a:xfrm>
            <a:off x="9516109" y="5307352"/>
            <a:ext cx="403882" cy="523677"/>
          </a:xfrm>
          <a:custGeom>
            <a:avLst/>
            <a:gdLst>
              <a:gd name="connsiteX0" fmla="*/ 0 w 405636"/>
              <a:gd name="connsiteY0" fmla="*/ 0 h 525952"/>
              <a:gd name="connsiteX1" fmla="*/ 237194 w 405636"/>
              <a:gd name="connsiteY1" fmla="*/ 6875 h 525952"/>
              <a:gd name="connsiteX2" fmla="*/ 398761 w 405636"/>
              <a:gd name="connsiteY2" fmla="*/ 158129 h 525952"/>
              <a:gd name="connsiteX3" fmla="*/ 405636 w 405636"/>
              <a:gd name="connsiteY3" fmla="*/ 522514 h 525952"/>
              <a:gd name="connsiteX4" fmla="*/ 13750 w 405636"/>
              <a:gd name="connsiteY4" fmla="*/ 525952 h 525952"/>
              <a:gd name="connsiteX5" fmla="*/ 0 w 405636"/>
              <a:gd name="connsiteY5" fmla="*/ 0 h 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36" h="525952">
                <a:moveTo>
                  <a:pt x="0" y="0"/>
                </a:moveTo>
                <a:lnTo>
                  <a:pt x="237194" y="6875"/>
                </a:lnTo>
                <a:lnTo>
                  <a:pt x="398761" y="158129"/>
                </a:lnTo>
                <a:lnTo>
                  <a:pt x="405636" y="522514"/>
                </a:lnTo>
                <a:lnTo>
                  <a:pt x="13750" y="52595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444">
              <a:defRPr/>
            </a:pPr>
            <a:endParaRPr lang="en-US" sz="4319" kern="0" dirty="0">
              <a:solidFill>
                <a:prstClr val="white"/>
              </a:solidFill>
              <a:latin typeface="Aptos" panose="02110004020202020204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FDD45B2-FE1C-BB48-52D6-A6AC3E7FA9BA}"/>
              </a:ext>
            </a:extLst>
          </p:cNvPr>
          <p:cNvGrpSpPr/>
          <p:nvPr/>
        </p:nvGrpSpPr>
        <p:grpSpPr>
          <a:xfrm>
            <a:off x="9380919" y="5233743"/>
            <a:ext cx="672332" cy="672332"/>
            <a:chOff x="3613121" y="2046618"/>
            <a:chExt cx="675252" cy="675252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FFC5FAE-CD67-3BD7-FC8C-14401B387165}"/>
                </a:ext>
              </a:extLst>
            </p:cNvPr>
            <p:cNvGrpSpPr/>
            <p:nvPr/>
          </p:nvGrpSpPr>
          <p:grpSpPr>
            <a:xfrm>
              <a:off x="3613121" y="2046618"/>
              <a:ext cx="675252" cy="675252"/>
              <a:chOff x="2791655" y="3946044"/>
              <a:chExt cx="675252" cy="675252"/>
            </a:xfrm>
          </p:grpSpPr>
          <p:pic>
            <p:nvPicPr>
              <p:cNvPr id="172" name="Graphic 171" descr="Paper with solid fill">
                <a:extLst>
                  <a:ext uri="{FF2B5EF4-FFF2-40B4-BE49-F238E27FC236}">
                    <a16:creationId xmlns:a16="http://schemas.microsoft.com/office/drawing/2014/main" id="{D03B18F9-C427-9550-9C72-EBD2D79B9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946044"/>
                <a:ext cx="675252" cy="675252"/>
              </a:xfrm>
              <a:prstGeom prst="rect">
                <a:avLst/>
              </a:prstGeom>
            </p:spPr>
          </p:pic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7C6ABFAF-8E1D-BAEB-6C80-EC3D97BF59AE}"/>
                  </a:ext>
                </a:extLst>
              </p:cNvPr>
              <p:cNvSpPr/>
              <p:nvPr/>
            </p:nvSpPr>
            <p:spPr>
              <a:xfrm>
                <a:off x="2990628" y="4114885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6C27BE79-E828-E792-0638-F51C4B7C16C2}"/>
                  </a:ext>
                </a:extLst>
              </p:cNvPr>
              <p:cNvSpPr/>
              <p:nvPr/>
            </p:nvSpPr>
            <p:spPr>
              <a:xfrm>
                <a:off x="2990628" y="4162510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202BB9AE-3C4F-4D24-BF84-6776ADFED718}"/>
                </a:ext>
              </a:extLst>
            </p:cNvPr>
            <p:cNvSpPr/>
            <p:nvPr/>
          </p:nvSpPr>
          <p:spPr>
            <a:xfrm>
              <a:off x="3812102" y="2510768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B41870E-8EE4-CF21-CC74-20162FEF7CC2}"/>
                </a:ext>
              </a:extLst>
            </p:cNvPr>
            <p:cNvSpPr/>
            <p:nvPr/>
          </p:nvSpPr>
          <p:spPr>
            <a:xfrm>
              <a:off x="3810905" y="2557126"/>
              <a:ext cx="267287" cy="28135"/>
            </a:xfrm>
            <a:custGeom>
              <a:avLst/>
              <a:gdLst>
                <a:gd name="connsiteX0" fmla="*/ 0 w 267287"/>
                <a:gd name="connsiteY0" fmla="*/ 0 h 28135"/>
                <a:gd name="connsiteX1" fmla="*/ 267287 w 267287"/>
                <a:gd name="connsiteY1" fmla="*/ 0 h 28135"/>
                <a:gd name="connsiteX2" fmla="*/ 267287 w 267287"/>
                <a:gd name="connsiteY2" fmla="*/ 28136 h 28135"/>
                <a:gd name="connsiteX3" fmla="*/ 0 w 267287"/>
                <a:gd name="connsiteY3" fmla="*/ 28136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87" h="28135">
                  <a:moveTo>
                    <a:pt x="0" y="0"/>
                  </a:moveTo>
                  <a:lnTo>
                    <a:pt x="267287" y="0"/>
                  </a:lnTo>
                  <a:lnTo>
                    <a:pt x="267287" y="28136"/>
                  </a:lnTo>
                  <a:lnTo>
                    <a:pt x="0" y="28136"/>
                  </a:lnTo>
                  <a:close/>
                </a:path>
              </a:pathLst>
            </a:custGeom>
            <a:solidFill>
              <a:srgbClr val="000000"/>
            </a:solidFill>
            <a:ln w="6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444">
                <a:defRPr/>
              </a:pPr>
              <a:endParaRPr lang="en-US" sz="4319" kern="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pic>
        <p:nvPicPr>
          <p:cNvPr id="175" name="Graphic 174" descr="Magnifying glass with solid fill">
            <a:extLst>
              <a:ext uri="{FF2B5EF4-FFF2-40B4-BE49-F238E27FC236}">
                <a16:creationId xmlns:a16="http://schemas.microsoft.com/office/drawing/2014/main" id="{8BB3945A-3AC1-A933-4CF0-948EC4EDE34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98383" y="5306682"/>
            <a:ext cx="507705" cy="507705"/>
          </a:xfrm>
          <a:prstGeom prst="rect">
            <a:avLst/>
          </a:prstGeom>
        </p:spPr>
      </p:pic>
      <p:sp>
        <p:nvSpPr>
          <p:cNvPr id="176" name="Triangle 175">
            <a:extLst>
              <a:ext uri="{FF2B5EF4-FFF2-40B4-BE49-F238E27FC236}">
                <a16:creationId xmlns:a16="http://schemas.microsoft.com/office/drawing/2014/main" id="{584A2AAE-DE37-903F-A9C3-F2DF91F5DC6C}"/>
              </a:ext>
            </a:extLst>
          </p:cNvPr>
          <p:cNvSpPr/>
          <p:nvPr/>
        </p:nvSpPr>
        <p:spPr>
          <a:xfrm rot="5400000">
            <a:off x="12238314" y="4757043"/>
            <a:ext cx="526658" cy="313489"/>
          </a:xfrm>
          <a:prstGeom prst="triangle">
            <a:avLst/>
          </a:prstGeom>
          <a:gradFill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D3DBE03A-3547-FC1E-281A-CF42AB2F4667}"/>
              </a:ext>
            </a:extLst>
          </p:cNvPr>
          <p:cNvSpPr/>
          <p:nvPr/>
        </p:nvSpPr>
        <p:spPr>
          <a:xfrm rot="5400000">
            <a:off x="8878540" y="5529569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78" name="Triangle 177">
            <a:extLst>
              <a:ext uri="{FF2B5EF4-FFF2-40B4-BE49-F238E27FC236}">
                <a16:creationId xmlns:a16="http://schemas.microsoft.com/office/drawing/2014/main" id="{3867FC39-2DDA-41BD-2893-EC52F544D190}"/>
              </a:ext>
            </a:extLst>
          </p:cNvPr>
          <p:cNvSpPr/>
          <p:nvPr/>
        </p:nvSpPr>
        <p:spPr>
          <a:xfrm rot="5400000">
            <a:off x="5622413" y="3557266"/>
            <a:ext cx="380196" cy="226309"/>
          </a:xfrm>
          <a:prstGeom prst="triangle">
            <a:avLst/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444"/>
            <a:endParaRPr lang="en-US" sz="4319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AFB11F1-2BEE-5E17-C358-2C125C2D4C58}"/>
              </a:ext>
            </a:extLst>
          </p:cNvPr>
          <p:cNvGrpSpPr/>
          <p:nvPr/>
        </p:nvGrpSpPr>
        <p:grpSpPr>
          <a:xfrm>
            <a:off x="8290499" y="4917293"/>
            <a:ext cx="645405" cy="577680"/>
            <a:chOff x="1862578" y="3191899"/>
            <a:chExt cx="565749" cy="506383"/>
          </a:xfrm>
        </p:grpSpPr>
        <p:pic>
          <p:nvPicPr>
            <p:cNvPr id="180" name="Graphic 179" descr="Paper outline">
              <a:extLst>
                <a:ext uri="{FF2B5EF4-FFF2-40B4-BE49-F238E27FC236}">
                  <a16:creationId xmlns:a16="http://schemas.microsoft.com/office/drawing/2014/main" id="{34CA5E4D-BA1C-6F29-3EE5-CE913DF3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578" y="3191899"/>
              <a:ext cx="506383" cy="506383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85CFDF7-55F7-6CBA-0304-2EA4329FBA40}"/>
                </a:ext>
              </a:extLst>
            </p:cNvPr>
            <p:cNvSpPr txBox="1"/>
            <p:nvPr/>
          </p:nvSpPr>
          <p:spPr>
            <a:xfrm>
              <a:off x="1964468" y="3367103"/>
              <a:ext cx="463859" cy="210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097444"/>
              <a:r>
                <a:rPr lang="en-US" sz="96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ascii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85317842-C7D7-78DF-C8BD-819B3351E7CB}"/>
              </a:ext>
            </a:extLst>
          </p:cNvPr>
          <p:cNvSpPr txBox="1"/>
          <p:nvPr/>
        </p:nvSpPr>
        <p:spPr>
          <a:xfrm>
            <a:off x="7303252" y="628251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docx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F754CE-B7BE-F7A3-71AC-B4E9CD189395}"/>
              </a:ext>
            </a:extLst>
          </p:cNvPr>
          <p:cNvSpPr txBox="1"/>
          <p:nvPr/>
        </p:nvSpPr>
        <p:spPr>
          <a:xfrm>
            <a:off x="7866203" y="6282515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pptx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2722252-17B3-7A2B-E52A-E79253824519}"/>
              </a:ext>
            </a:extLst>
          </p:cNvPr>
          <p:cNvSpPr txBox="1"/>
          <p:nvPr/>
        </p:nvSpPr>
        <p:spPr>
          <a:xfrm>
            <a:off x="8427644" y="6282515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xlsx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7DBF22F-446C-05FB-8C01-C04F9733ECB9}"/>
              </a:ext>
            </a:extLst>
          </p:cNvPr>
          <p:cNvSpPr txBox="1"/>
          <p:nvPr/>
        </p:nvSpPr>
        <p:spPr>
          <a:xfrm>
            <a:off x="7347930" y="547496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md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F0C916F-A892-EFE6-AE4D-EEA03375B9B5}"/>
              </a:ext>
            </a:extLst>
          </p:cNvPr>
          <p:cNvSpPr txBox="1"/>
          <p:nvPr/>
        </p:nvSpPr>
        <p:spPr>
          <a:xfrm>
            <a:off x="7878199" y="548627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html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6F0B033-6FBA-D977-C5A0-5B2F5B10C76D}"/>
              </a:ext>
            </a:extLst>
          </p:cNvPr>
          <p:cNvSpPr txBox="1"/>
          <p:nvPr/>
        </p:nvSpPr>
        <p:spPr>
          <a:xfrm>
            <a:off x="8325472" y="5497918"/>
            <a:ext cx="652743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444"/>
            <a:r>
              <a:rPr lang="en-US" sz="960" dirty="0">
                <a:solidFill>
                  <a:srgbClr val="000000"/>
                </a:solidFill>
                <a:latin typeface="IBM Plex Sans Light"/>
              </a:rPr>
              <a:t>AsciiDoc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6E6FB06-8686-81F5-E642-AE8DCBBD8ED9}"/>
              </a:ext>
            </a:extLst>
          </p:cNvPr>
          <p:cNvSpPr txBox="1"/>
          <p:nvPr/>
        </p:nvSpPr>
        <p:spPr>
          <a:xfrm>
            <a:off x="5231307" y="3492270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pdf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254A6B2-E8C7-0F63-B67E-EB4E4A9D2292}"/>
              </a:ext>
            </a:extLst>
          </p:cNvPr>
          <p:cNvSpPr txBox="1"/>
          <p:nvPr/>
        </p:nvSpPr>
        <p:spPr>
          <a:xfrm>
            <a:off x="5133366" y="4309362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444"/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images</a:t>
            </a:r>
          </a:p>
        </p:txBody>
      </p:sp>
      <p:sp>
        <p:nvSpPr>
          <p:cNvPr id="190" name="Graphic 40">
            <a:extLst>
              <a:ext uri="{FF2B5EF4-FFF2-40B4-BE49-F238E27FC236}">
                <a16:creationId xmlns:a16="http://schemas.microsoft.com/office/drawing/2014/main" id="{2C9C1847-F6CD-59F2-E4E0-9BF1C45B9CCC}"/>
              </a:ext>
            </a:extLst>
          </p:cNvPr>
          <p:cNvSpPr/>
          <p:nvPr/>
        </p:nvSpPr>
        <p:spPr>
          <a:xfrm>
            <a:off x="12727257" y="4464745"/>
            <a:ext cx="456824" cy="358035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pPr defTabSz="1097444"/>
            <a:endParaRPr lang="en-US" sz="216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191" name="Graphic 190" descr="Database with solid fill">
            <a:extLst>
              <a:ext uri="{FF2B5EF4-FFF2-40B4-BE49-F238E27FC236}">
                <a16:creationId xmlns:a16="http://schemas.microsoft.com/office/drawing/2014/main" id="{10AF51BD-5B98-633E-7697-C50591CC24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070395" y="4655251"/>
            <a:ext cx="317920" cy="31792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2B0A07A7-AD3C-BB8F-5240-3689ADC5479E}"/>
              </a:ext>
            </a:extLst>
          </p:cNvPr>
          <p:cNvSpPr txBox="1"/>
          <p:nvPr/>
        </p:nvSpPr>
        <p:spPr>
          <a:xfrm>
            <a:off x="12617705" y="4978766"/>
            <a:ext cx="95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444">
              <a:defRPr/>
            </a:pP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Create </a:t>
            </a:r>
            <a:b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</a:br>
            <a:r>
              <a:rPr lang="en-US" sz="1200" kern="0" dirty="0">
                <a:solidFill>
                  <a:prstClr val="black"/>
                </a:solidFill>
                <a:latin typeface="IBM Plex Sans" panose="020B0503050203000203" pitchFamily="34" charset="0"/>
                <a:cs typeface="Consolas" panose="020B0609020204030204" pitchFamily="49" charset="0"/>
              </a:rPr>
              <a:t>datasets</a:t>
            </a:r>
          </a:p>
        </p:txBody>
      </p:sp>
      <p:sp>
        <p:nvSpPr>
          <p:cNvPr id="248" name="Right Brace 247">
            <a:extLst>
              <a:ext uri="{FF2B5EF4-FFF2-40B4-BE49-F238E27FC236}">
                <a16:creationId xmlns:a16="http://schemas.microsoft.com/office/drawing/2014/main" id="{CC4E89C3-C002-4868-4662-86D1151252A4}"/>
              </a:ext>
            </a:extLst>
          </p:cNvPr>
          <p:cNvSpPr/>
          <p:nvPr/>
        </p:nvSpPr>
        <p:spPr bwMode="auto">
          <a:xfrm rot="16200000">
            <a:off x="8361566" y="-180149"/>
            <a:ext cx="301712" cy="5457785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97444"/>
            <a:endParaRPr lang="en-US" sz="2160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638A0C1-7EDB-DFE4-B417-AEDA41F6B6BF}"/>
              </a:ext>
            </a:extLst>
          </p:cNvPr>
          <p:cNvGrpSpPr/>
          <p:nvPr/>
        </p:nvGrpSpPr>
        <p:grpSpPr>
          <a:xfrm>
            <a:off x="6977220" y="297992"/>
            <a:ext cx="3328074" cy="2007127"/>
            <a:chOff x="11630213" y="495825"/>
            <a:chExt cx="5547512" cy="3345648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68E6251-3191-A33D-4D41-CF21BDAABDC2}"/>
                </a:ext>
              </a:extLst>
            </p:cNvPr>
            <p:cNvSpPr/>
            <p:nvPr/>
          </p:nvSpPr>
          <p:spPr>
            <a:xfrm>
              <a:off x="11635905" y="495825"/>
              <a:ext cx="5001606" cy="2862609"/>
            </a:xfrm>
            <a:prstGeom prst="rect">
              <a:avLst/>
            </a:prstGeom>
            <a:solidFill>
              <a:srgbClr val="F1C21B">
                <a:alpha val="2079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097444"/>
              <a:r>
                <a:rPr lang="en-US" sz="1920" dirty="0">
                  <a:solidFill>
                    <a:srgbClr val="B48800"/>
                  </a:solidFill>
                  <a:latin typeface="IBM Plex Sans Light"/>
                </a:rPr>
                <a:t>VLM Pipeline</a:t>
              </a:r>
            </a:p>
            <a:p>
              <a:pPr defTabSz="1097444"/>
              <a:endParaRPr lang="en-US" sz="1920" dirty="0">
                <a:solidFill>
                  <a:srgbClr val="000000"/>
                </a:solidFill>
                <a:latin typeface="IBM Plex Sans Light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E6012AE-CF2D-9078-9FE2-BBAABAAC88E1}"/>
                </a:ext>
              </a:extLst>
            </p:cNvPr>
            <p:cNvSpPr/>
            <p:nvPr/>
          </p:nvSpPr>
          <p:spPr>
            <a:xfrm>
              <a:off x="11630213" y="3338553"/>
              <a:ext cx="5001606" cy="502920"/>
            </a:xfrm>
            <a:prstGeom prst="rect">
              <a:avLst/>
            </a:prstGeom>
            <a:solidFill>
              <a:srgbClr val="F1C21B">
                <a:alpha val="804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097444"/>
              <a:r>
                <a:rPr lang="en-US" sz="1920" dirty="0">
                  <a:solidFill>
                    <a:srgbClr val="FFFFFF"/>
                  </a:solidFill>
                  <a:latin typeface="IBM Plex Sans Light"/>
                </a:rPr>
                <a:t>Build</a:t>
              </a:r>
            </a:p>
            <a:p>
              <a:pPr algn="ctr" defTabSz="1097444"/>
              <a:endParaRPr lang="en-US" sz="1920" dirty="0">
                <a:solidFill>
                  <a:srgbClr val="FFFFFF"/>
                </a:solidFill>
                <a:latin typeface="IBM Plex Sans Light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C9BC80F-F33E-B66E-6E27-B92FBE46D39A}"/>
                </a:ext>
              </a:extLst>
            </p:cNvPr>
            <p:cNvGrpSpPr/>
            <p:nvPr/>
          </p:nvGrpSpPr>
          <p:grpSpPr>
            <a:xfrm>
              <a:off x="14854979" y="1291046"/>
              <a:ext cx="1502211" cy="2024997"/>
              <a:chOff x="5312586" y="1717776"/>
              <a:chExt cx="789983" cy="106490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B05D27E-D8D3-1D92-E1F8-73B174D19B2A}"/>
                  </a:ext>
                </a:extLst>
              </p:cNvPr>
              <p:cNvGrpSpPr/>
              <p:nvPr/>
            </p:nvGrpSpPr>
            <p:grpSpPr>
              <a:xfrm>
                <a:off x="5511502" y="1787481"/>
                <a:ext cx="380624" cy="491126"/>
                <a:chOff x="6973052" y="1059136"/>
                <a:chExt cx="436100" cy="562710"/>
              </a:xfrm>
            </p:grpSpPr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6521BDB3-1557-9185-3F88-552646287810}"/>
                    </a:ext>
                  </a:extLst>
                </p:cNvPr>
                <p:cNvSpPr/>
                <p:nvPr/>
              </p:nvSpPr>
              <p:spPr>
                <a:xfrm>
                  <a:off x="6988068" y="1079635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097444">
                    <a:defRPr/>
                  </a:pPr>
                  <a:endParaRPr lang="en-US" sz="2160" kern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205" name="Freeform 204">
                  <a:extLst>
                    <a:ext uri="{FF2B5EF4-FFF2-40B4-BE49-F238E27FC236}">
                      <a16:creationId xmlns:a16="http://schemas.microsoft.com/office/drawing/2014/main" id="{A0851799-F033-1362-7F4A-ADD95860563D}"/>
                    </a:ext>
                  </a:extLst>
                </p:cNvPr>
                <p:cNvSpPr/>
                <p:nvPr/>
              </p:nvSpPr>
              <p:spPr>
                <a:xfrm>
                  <a:off x="6973052" y="1059136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097444">
                    <a:defRPr/>
                  </a:pPr>
                  <a:endParaRPr lang="en-US" sz="2160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BCC946FC-31C9-1BC7-FBA2-74883FBD11F9}"/>
                  </a:ext>
                </a:extLst>
              </p:cNvPr>
              <p:cNvGrpSpPr/>
              <p:nvPr/>
            </p:nvGrpSpPr>
            <p:grpSpPr>
              <a:xfrm>
                <a:off x="5583306" y="1717776"/>
                <a:ext cx="380624" cy="491126"/>
                <a:chOff x="6973052" y="1059134"/>
                <a:chExt cx="436100" cy="562710"/>
              </a:xfrm>
            </p:grpSpPr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F89EC5AE-1262-BA98-7B53-69C8D2D18B50}"/>
                    </a:ext>
                  </a:extLst>
                </p:cNvPr>
                <p:cNvSpPr/>
                <p:nvPr/>
              </p:nvSpPr>
              <p:spPr>
                <a:xfrm>
                  <a:off x="6988068" y="1079637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097444">
                    <a:defRPr/>
                  </a:pPr>
                  <a:endParaRPr lang="en-US" sz="2160" kern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id="{9C91C6AA-CE22-15ED-8F52-6741D3B1B2BA}"/>
                    </a:ext>
                  </a:extLst>
                </p:cNvPr>
                <p:cNvSpPr/>
                <p:nvPr/>
              </p:nvSpPr>
              <p:spPr>
                <a:xfrm>
                  <a:off x="6973052" y="1059134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097444">
                    <a:defRPr/>
                  </a:pPr>
                  <a:endParaRPr lang="en-US" sz="2160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0C0276FD-1B10-B8F8-FC8C-77F318334FB0}"/>
                  </a:ext>
                </a:extLst>
              </p:cNvPr>
              <p:cNvSpPr txBox="1"/>
              <p:nvPr/>
            </p:nvSpPr>
            <p:spPr>
              <a:xfrm>
                <a:off x="5312586" y="2377994"/>
                <a:ext cx="789983" cy="404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097444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Assemble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Document</a:t>
                </a:r>
              </a:p>
            </p:txBody>
          </p:sp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79351A80-0C85-8928-1950-4201DB57B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20390" y="1855683"/>
                <a:ext cx="303779" cy="303779"/>
              </a:xfrm>
              <a:prstGeom prst="rect">
                <a:avLst/>
              </a:prstGeom>
            </p:spPr>
          </p:pic>
        </p:grp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5E36AEAE-FB33-5046-73F7-97967A6AF492}"/>
                </a:ext>
              </a:extLst>
            </p:cNvPr>
            <p:cNvSpPr/>
            <p:nvPr/>
          </p:nvSpPr>
          <p:spPr>
            <a:xfrm rot="5400000">
              <a:off x="13872405" y="1853797"/>
              <a:ext cx="633742" cy="377231"/>
            </a:xfrm>
            <a:prstGeom prst="triangle">
              <a:avLst/>
            </a:prstGeom>
            <a:gradFill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444"/>
              <a:endParaRPr lang="en-US" sz="4319">
                <a:solidFill>
                  <a:srgbClr val="000000"/>
                </a:solidFill>
                <a:latin typeface="IBM Plex Sans Light"/>
              </a:endParaRPr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C2F95711-95CF-475A-279F-91A1FA426468}"/>
                </a:ext>
              </a:extLst>
            </p:cNvPr>
            <p:cNvSpPr/>
            <p:nvPr/>
          </p:nvSpPr>
          <p:spPr>
            <a:xfrm>
              <a:off x="12215690" y="1260438"/>
              <a:ext cx="673224" cy="872908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EB7157C-B647-D6CB-C673-CA04849F58EB}"/>
                </a:ext>
              </a:extLst>
            </p:cNvPr>
            <p:cNvGrpSpPr/>
            <p:nvPr/>
          </p:nvGrpSpPr>
          <p:grpSpPr>
            <a:xfrm>
              <a:off x="11992079" y="1153510"/>
              <a:ext cx="1120700" cy="1120700"/>
              <a:chOff x="2791655" y="3208723"/>
              <a:chExt cx="675252" cy="675252"/>
            </a:xfrm>
          </p:grpSpPr>
          <p:pic>
            <p:nvPicPr>
              <p:cNvPr id="226" name="Graphic 225" descr="Paper with solid fill">
                <a:extLst>
                  <a:ext uri="{FF2B5EF4-FFF2-40B4-BE49-F238E27FC236}">
                    <a16:creationId xmlns:a16="http://schemas.microsoft.com/office/drawing/2014/main" id="{D44DF6FC-7E11-E9CB-5347-EE6300C99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791655" y="3208723"/>
                <a:ext cx="675252" cy="675252"/>
              </a:xfrm>
              <a:prstGeom prst="rect">
                <a:avLst/>
              </a:prstGeom>
            </p:spPr>
          </p:pic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B744EAD-BB69-EE3F-C7B8-6A658010946B}"/>
                  </a:ext>
                </a:extLst>
              </p:cNvPr>
              <p:cNvSpPr/>
              <p:nvPr/>
            </p:nvSpPr>
            <p:spPr>
              <a:xfrm>
                <a:off x="2990628" y="3503261"/>
                <a:ext cx="209583" cy="14400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6DCA5D2-1DB4-5499-F7E5-31C1552C7AEF}"/>
                  </a:ext>
                </a:extLst>
              </p:cNvPr>
              <p:cNvSpPr/>
              <p:nvPr/>
            </p:nvSpPr>
            <p:spPr>
              <a:xfrm>
                <a:off x="2990628" y="3551776"/>
                <a:ext cx="209583" cy="14400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67C28444-67BA-31AA-9D82-D178F148A919}"/>
                  </a:ext>
                </a:extLst>
              </p:cNvPr>
              <p:cNvSpPr/>
              <p:nvPr/>
            </p:nvSpPr>
            <p:spPr>
              <a:xfrm>
                <a:off x="2990628" y="3600291"/>
                <a:ext cx="209583" cy="14400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B4B76C59-34B2-C2FD-7636-F842BA172316}"/>
                  </a:ext>
                </a:extLst>
              </p:cNvPr>
              <p:cNvSpPr/>
              <p:nvPr/>
            </p:nvSpPr>
            <p:spPr>
              <a:xfrm rot="5400000">
                <a:off x="2993089" y="3536532"/>
                <a:ext cx="141140" cy="14400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F45BF186-BE73-EF0D-F050-0B18C31916E7}"/>
                  </a:ext>
                </a:extLst>
              </p:cNvPr>
              <p:cNvSpPr/>
              <p:nvPr/>
            </p:nvSpPr>
            <p:spPr>
              <a:xfrm rot="5400000">
                <a:off x="3064077" y="3536532"/>
                <a:ext cx="141140" cy="14400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E77BF2A-F498-EE45-BA93-77E2CEA07C77}"/>
                  </a:ext>
                </a:extLst>
              </p:cNvPr>
              <p:cNvSpPr/>
              <p:nvPr/>
            </p:nvSpPr>
            <p:spPr>
              <a:xfrm>
                <a:off x="2990628" y="3361689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17E21EA0-80EB-2E4F-2885-3CE794DDEF2F}"/>
                  </a:ext>
                </a:extLst>
              </p:cNvPr>
              <p:cNvSpPr/>
              <p:nvPr/>
            </p:nvSpPr>
            <p:spPr>
              <a:xfrm>
                <a:off x="2990628" y="3409314"/>
                <a:ext cx="91440" cy="28135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79E94E00-EB87-0C81-327E-0D390290D825}"/>
                  </a:ext>
                </a:extLst>
              </p:cNvPr>
              <p:cNvSpPr/>
              <p:nvPr/>
            </p:nvSpPr>
            <p:spPr>
              <a:xfrm>
                <a:off x="2990628" y="3521902"/>
                <a:ext cx="54000" cy="21600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1F2DADA5-4592-FBC6-998C-58983E16446C}"/>
                  </a:ext>
                </a:extLst>
              </p:cNvPr>
              <p:cNvSpPr/>
              <p:nvPr/>
            </p:nvSpPr>
            <p:spPr>
              <a:xfrm>
                <a:off x="2990628" y="3572702"/>
                <a:ext cx="54000" cy="21600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2C18927-8D89-1C3B-D9A7-E8E29C60741D}"/>
                </a:ext>
              </a:extLst>
            </p:cNvPr>
            <p:cNvSpPr txBox="1"/>
            <p:nvPr/>
          </p:nvSpPr>
          <p:spPr>
            <a:xfrm>
              <a:off x="11907899" y="2831301"/>
              <a:ext cx="1766740" cy="461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7444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Page images</a:t>
              </a:r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0646AA1-FB05-A0C8-FA00-90D291DAE4D6}"/>
                </a:ext>
              </a:extLst>
            </p:cNvPr>
            <p:cNvSpPr/>
            <p:nvPr/>
          </p:nvSpPr>
          <p:spPr>
            <a:xfrm>
              <a:off x="12596484" y="1868453"/>
              <a:ext cx="673224" cy="872908"/>
            </a:xfrm>
            <a:custGeom>
              <a:avLst/>
              <a:gdLst>
                <a:gd name="connsiteX0" fmla="*/ 0 w 405636"/>
                <a:gd name="connsiteY0" fmla="*/ 0 h 525952"/>
                <a:gd name="connsiteX1" fmla="*/ 237194 w 405636"/>
                <a:gd name="connsiteY1" fmla="*/ 6875 h 525952"/>
                <a:gd name="connsiteX2" fmla="*/ 398761 w 405636"/>
                <a:gd name="connsiteY2" fmla="*/ 158129 h 525952"/>
                <a:gd name="connsiteX3" fmla="*/ 405636 w 405636"/>
                <a:gd name="connsiteY3" fmla="*/ 522514 h 525952"/>
                <a:gd name="connsiteX4" fmla="*/ 13750 w 405636"/>
                <a:gd name="connsiteY4" fmla="*/ 525952 h 525952"/>
                <a:gd name="connsiteX5" fmla="*/ 0 w 405636"/>
                <a:gd name="connsiteY5" fmla="*/ 0 h 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636" h="525952">
                  <a:moveTo>
                    <a:pt x="0" y="0"/>
                  </a:moveTo>
                  <a:lnTo>
                    <a:pt x="237194" y="6875"/>
                  </a:lnTo>
                  <a:lnTo>
                    <a:pt x="398761" y="158129"/>
                  </a:lnTo>
                  <a:lnTo>
                    <a:pt x="405636" y="522514"/>
                  </a:lnTo>
                  <a:lnTo>
                    <a:pt x="13750" y="525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97444">
                <a:defRPr/>
              </a:pPr>
              <a:endParaRPr lang="en-US" sz="4319" kern="0" dirty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E59CB01-0D03-8948-D598-D064909ECF4B}"/>
                </a:ext>
              </a:extLst>
            </p:cNvPr>
            <p:cNvGrpSpPr/>
            <p:nvPr/>
          </p:nvGrpSpPr>
          <p:grpSpPr>
            <a:xfrm>
              <a:off x="12371138" y="1745756"/>
              <a:ext cx="1120700" cy="1120700"/>
              <a:chOff x="3613121" y="2046618"/>
              <a:chExt cx="675252" cy="675252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E03E40C1-450A-8327-71F9-17EAC5CD6557}"/>
                  </a:ext>
                </a:extLst>
              </p:cNvPr>
              <p:cNvGrpSpPr/>
              <p:nvPr/>
            </p:nvGrpSpPr>
            <p:grpSpPr>
              <a:xfrm>
                <a:off x="3613121" y="2046618"/>
                <a:ext cx="675252" cy="675252"/>
                <a:chOff x="2791655" y="3946044"/>
                <a:chExt cx="675252" cy="675252"/>
              </a:xfrm>
            </p:grpSpPr>
            <p:pic>
              <p:nvPicPr>
                <p:cNvPr id="242" name="Graphic 241" descr="Paper with solid fill">
                  <a:extLst>
                    <a:ext uri="{FF2B5EF4-FFF2-40B4-BE49-F238E27FC236}">
                      <a16:creationId xmlns:a16="http://schemas.microsoft.com/office/drawing/2014/main" id="{C2EFED39-57E1-15EA-45F6-D4D382916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1655" y="3946044"/>
                  <a:ext cx="675252" cy="675252"/>
                </a:xfrm>
                <a:prstGeom prst="rect">
                  <a:avLst/>
                </a:prstGeom>
              </p:spPr>
            </p:pic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8DA719F6-86EC-4F77-B039-E5494E47E4EA}"/>
                    </a:ext>
                  </a:extLst>
                </p:cNvPr>
                <p:cNvSpPr/>
                <p:nvPr/>
              </p:nvSpPr>
              <p:spPr>
                <a:xfrm>
                  <a:off x="2990628" y="4114885"/>
                  <a:ext cx="91440" cy="28135"/>
                </a:xfrm>
                <a:custGeom>
                  <a:avLst/>
                  <a:gdLst>
                    <a:gd name="connsiteX0" fmla="*/ 0 w 91440"/>
                    <a:gd name="connsiteY0" fmla="*/ 0 h 28135"/>
                    <a:gd name="connsiteX1" fmla="*/ 91440 w 91440"/>
                    <a:gd name="connsiteY1" fmla="*/ 0 h 28135"/>
                    <a:gd name="connsiteX2" fmla="*/ 91440 w 91440"/>
                    <a:gd name="connsiteY2" fmla="*/ 28136 h 28135"/>
                    <a:gd name="connsiteX3" fmla="*/ 0 w 91440"/>
                    <a:gd name="connsiteY3" fmla="*/ 28136 h 28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440" h="28135">
                      <a:moveTo>
                        <a:pt x="0" y="0"/>
                      </a:moveTo>
                      <a:lnTo>
                        <a:pt x="91440" y="0"/>
                      </a:lnTo>
                      <a:lnTo>
                        <a:pt x="91440" y="28136"/>
                      </a:lnTo>
                      <a:lnTo>
                        <a:pt x="0" y="28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097444">
                    <a:defRPr/>
                  </a:pPr>
                  <a:endParaRPr lang="en-US" sz="4319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1618E1F7-9E2E-8C54-55BD-02A0DB065060}"/>
                    </a:ext>
                  </a:extLst>
                </p:cNvPr>
                <p:cNvSpPr/>
                <p:nvPr/>
              </p:nvSpPr>
              <p:spPr>
                <a:xfrm>
                  <a:off x="2990628" y="4162510"/>
                  <a:ext cx="91440" cy="28135"/>
                </a:xfrm>
                <a:custGeom>
                  <a:avLst/>
                  <a:gdLst>
                    <a:gd name="connsiteX0" fmla="*/ 0 w 91440"/>
                    <a:gd name="connsiteY0" fmla="*/ 0 h 28135"/>
                    <a:gd name="connsiteX1" fmla="*/ 91440 w 91440"/>
                    <a:gd name="connsiteY1" fmla="*/ 0 h 28135"/>
                    <a:gd name="connsiteX2" fmla="*/ 91440 w 91440"/>
                    <a:gd name="connsiteY2" fmla="*/ 28136 h 28135"/>
                    <a:gd name="connsiteX3" fmla="*/ 0 w 91440"/>
                    <a:gd name="connsiteY3" fmla="*/ 28136 h 28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440" h="28135">
                      <a:moveTo>
                        <a:pt x="0" y="0"/>
                      </a:moveTo>
                      <a:lnTo>
                        <a:pt x="91440" y="0"/>
                      </a:lnTo>
                      <a:lnTo>
                        <a:pt x="91440" y="28136"/>
                      </a:lnTo>
                      <a:lnTo>
                        <a:pt x="0" y="28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097444">
                    <a:defRPr/>
                  </a:pPr>
                  <a:endParaRPr lang="en-US" sz="4319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74688713-7234-E25C-AC81-64D72BE6A60C}"/>
                  </a:ext>
                </a:extLst>
              </p:cNvPr>
              <p:cNvSpPr/>
              <p:nvPr/>
            </p:nvSpPr>
            <p:spPr>
              <a:xfrm>
                <a:off x="3812102" y="2510768"/>
                <a:ext cx="267287" cy="28135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95C5C486-6C51-EE10-A812-0F982F63C78D}"/>
                  </a:ext>
                </a:extLst>
              </p:cNvPr>
              <p:cNvSpPr/>
              <p:nvPr/>
            </p:nvSpPr>
            <p:spPr>
              <a:xfrm>
                <a:off x="3810905" y="2557126"/>
                <a:ext cx="267287" cy="28135"/>
              </a:xfrm>
              <a:custGeom>
                <a:avLst/>
                <a:gdLst>
                  <a:gd name="connsiteX0" fmla="*/ 0 w 267287"/>
                  <a:gd name="connsiteY0" fmla="*/ 0 h 28135"/>
                  <a:gd name="connsiteX1" fmla="*/ 267287 w 267287"/>
                  <a:gd name="connsiteY1" fmla="*/ 0 h 28135"/>
                  <a:gd name="connsiteX2" fmla="*/ 267287 w 267287"/>
                  <a:gd name="connsiteY2" fmla="*/ 28136 h 28135"/>
                  <a:gd name="connsiteX3" fmla="*/ 0 w 267287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287" h="28135">
                    <a:moveTo>
                      <a:pt x="0" y="0"/>
                    </a:moveTo>
                    <a:lnTo>
                      <a:pt x="267287" y="0"/>
                    </a:lnTo>
                    <a:lnTo>
                      <a:pt x="267287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97444"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51" name="Explosion 1 250">
              <a:extLst>
                <a:ext uri="{FF2B5EF4-FFF2-40B4-BE49-F238E27FC236}">
                  <a16:creationId xmlns:a16="http://schemas.microsoft.com/office/drawing/2014/main" id="{EC7691F7-78F7-956E-2479-B8B1D015A111}"/>
                </a:ext>
              </a:extLst>
            </p:cNvPr>
            <p:cNvSpPr/>
            <p:nvPr/>
          </p:nvSpPr>
          <p:spPr bwMode="auto">
            <a:xfrm rot="1930170">
              <a:off x="16012970" y="543040"/>
              <a:ext cx="1164755" cy="902030"/>
            </a:xfrm>
            <a:prstGeom prst="irregularSeal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54857" tIns="54857" rIns="54857" bIns="548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5485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60" dirty="0">
                  <a:solidFill>
                    <a:srgbClr val="FFFFFF"/>
                  </a:solidFill>
                  <a:latin typeface="IBM Plex Sans Light"/>
                </a:rPr>
                <a:t>NEW</a:t>
              </a:r>
            </a:p>
          </p:txBody>
        </p: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20E7DB74-5947-F8FC-8A54-CCCD9EC6BAE2}"/>
              </a:ext>
            </a:extLst>
          </p:cNvPr>
          <p:cNvSpPr txBox="1"/>
          <p:nvPr/>
        </p:nvSpPr>
        <p:spPr>
          <a:xfrm>
            <a:off x="391047" y="5324933"/>
            <a:ext cx="6070352" cy="17425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097444">
              <a:spcBef>
                <a:spcPts val="2520"/>
              </a:spcBef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Option 1: Extract Markdown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  <a:sym typeface="Wingdings" pitchFamily="2" charset="2"/>
              </a:rPr>
              <a:t> </a:t>
            </a:r>
            <a:r>
              <a:rPr lang="en-US" sz="2160" dirty="0" err="1">
                <a:solidFill>
                  <a:srgbClr val="000000"/>
                </a:solidFill>
                <a:latin typeface="IBM Plex Sans Light"/>
                <a:sym typeface="Wingdings" pitchFamily="2" charset="2"/>
              </a:rPr>
              <a:t>DoclingDocument</a:t>
            </a:r>
            <a:endParaRPr lang="en-US" sz="2160" dirty="0">
              <a:solidFill>
                <a:srgbClr val="000000"/>
              </a:solidFill>
              <a:latin typeface="IBM Plex Sans Light"/>
              <a:sym typeface="Wingdings" pitchFamily="2" charset="2"/>
            </a:endParaRPr>
          </a:p>
          <a:p>
            <a:pPr defTabSz="1097444">
              <a:spcBef>
                <a:spcPts val="2520"/>
              </a:spcBef>
            </a:pPr>
            <a:r>
              <a:rPr lang="en-US" sz="2160" dirty="0">
                <a:solidFill>
                  <a:srgbClr val="000000"/>
                </a:solidFill>
                <a:latin typeface="IBM Plex Sans Light"/>
                <a:sym typeface="Wingdings" pitchFamily="2" charset="2"/>
              </a:rPr>
              <a:t>Option 2: Specialized token for layout prediction</a:t>
            </a:r>
            <a:br>
              <a:rPr lang="en-US" sz="2160" dirty="0">
                <a:solidFill>
                  <a:srgbClr val="000000"/>
                </a:solidFill>
                <a:latin typeface="IBM Plex Sans Light"/>
                <a:sym typeface="Wingdings" pitchFamily="2" charset="2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  <a:sym typeface="Wingdings" pitchFamily="2" charset="2"/>
              </a:rPr>
              <a:t> </a:t>
            </a:r>
            <a:r>
              <a:rPr lang="en-US" sz="2160" dirty="0" err="1">
                <a:solidFill>
                  <a:srgbClr val="000000"/>
                </a:solidFill>
                <a:latin typeface="IBM Plex Sans Light"/>
                <a:sym typeface="Wingdings" pitchFamily="2" charset="2"/>
              </a:rPr>
              <a:t>DoclingDocument</a:t>
            </a:r>
            <a:endParaRPr lang="en-US" sz="2160" dirty="0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1956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34BA2-FF76-B238-D381-A8E2C756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11C25-A2F5-4204-1400-A8F22E5DCC38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1EDE1AD-DD36-532F-441A-1AD3DD3305CD}"/>
              </a:ext>
            </a:extLst>
          </p:cNvPr>
          <p:cNvSpPr txBox="1">
            <a:spLocks/>
          </p:cNvSpPr>
          <p:nvPr/>
        </p:nvSpPr>
        <p:spPr>
          <a:xfrm>
            <a:off x="461307" y="503862"/>
            <a:ext cx="8682217" cy="101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 err="1">
                <a:solidFill>
                  <a:srgbClr val="0F62FE"/>
                </a:solidFill>
                <a:latin typeface="IBM Plex Sans Light" panose="020B0403050203000203" pitchFamily="34" charset="0"/>
              </a:rPr>
              <a:t>SmolDocling</a:t>
            </a:r>
            <a:b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ultra-compact vision-language model for end-to-end document conversion</a:t>
            </a:r>
            <a:endParaRPr lang="en-US" sz="4797" kern="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49D03-0D4B-AEC2-3A86-76C5C766EA18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F4224-CD12-9C7A-5EA1-BB8F35EAED81}"/>
              </a:ext>
            </a:extLst>
          </p:cNvPr>
          <p:cNvSpPr txBox="1"/>
          <p:nvPr/>
        </p:nvSpPr>
        <p:spPr>
          <a:xfrm>
            <a:off x="8529893" y="2739218"/>
            <a:ext cx="5877251" cy="40811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defTabSz="1097444">
              <a:spcBef>
                <a:spcPts val="2520"/>
              </a:spcBef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🎯 Ultra-compact size (256M parameters) with performance matching much larger models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🏷️ Introduction of </a:t>
            </a:r>
            <a:r>
              <a:rPr lang="en-US" sz="216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DocTags</a:t>
            </a: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 – a universal markup format preserving content with location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📊 Comprehensive handling of tables, code, equations, and charts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⚡ Lightning fast: Processes a single page in just 0.3 seconds on average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DBAE1-E3D1-96F5-AB7D-8ABE198D6C1D}"/>
              </a:ext>
            </a:extLst>
          </p:cNvPr>
          <p:cNvSpPr txBox="1"/>
          <p:nvPr/>
        </p:nvSpPr>
        <p:spPr>
          <a:xfrm>
            <a:off x="2548749" y="371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262DE-FCEA-FA95-3E6A-75F64F38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7" y="2189678"/>
            <a:ext cx="7630487" cy="3850245"/>
          </a:xfrm>
          <a:prstGeom prst="rect">
            <a:avLst/>
          </a:prstGeom>
        </p:spPr>
      </p:pic>
      <p:pic>
        <p:nvPicPr>
          <p:cNvPr id="193" name="Picture 192" descr="Cartoon duck in an egg shell holding a paper&#10;&#10;AI-generated content may be incorrect.">
            <a:extLst>
              <a:ext uri="{FF2B5EF4-FFF2-40B4-BE49-F238E27FC236}">
                <a16:creationId xmlns:a16="http://schemas.microsoft.com/office/drawing/2014/main" id="{2D0E78E7-DB54-B6FC-6E0B-3FFB781B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372" y="176090"/>
            <a:ext cx="2408722" cy="240872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F5F0693A-B52E-AE77-F7D9-F4F6D5DBE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78" t="29197" r="17431" b="26586"/>
          <a:stretch/>
        </p:blipFill>
        <p:spPr>
          <a:xfrm>
            <a:off x="461306" y="6103390"/>
            <a:ext cx="5557865" cy="210752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EAC8EDEB-82F4-C7CD-ADBB-86D3DC49D7F1}"/>
              </a:ext>
            </a:extLst>
          </p:cNvPr>
          <p:cNvSpPr txBox="1"/>
          <p:nvPr/>
        </p:nvSpPr>
        <p:spPr>
          <a:xfrm>
            <a:off x="6120223" y="7531864"/>
            <a:ext cx="7311841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097444"/>
            <a:r>
              <a:rPr lang="en-US" sz="2160" dirty="0">
                <a:solidFill>
                  <a:srgbClr val="000000"/>
                </a:solidFill>
                <a:latin typeface="IBM Plex Sans Light"/>
                <a:hlinkClick r:id="rId6"/>
              </a:rPr>
              <a:t>https://huggingface.co/ds4sd/SmolDocling-256M-preview</a:t>
            </a:r>
            <a:endParaRPr lang="en-US" sz="2160" dirty="0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6431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848AC-BC0B-9E11-01C1-7A26214A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D7B84D-FBB8-88C2-53F0-43943E7FDBA4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A291B76-1760-D33D-43D5-CD484C62253A}"/>
              </a:ext>
            </a:extLst>
          </p:cNvPr>
          <p:cNvSpPr txBox="1">
            <a:spLocks/>
          </p:cNvSpPr>
          <p:nvPr/>
        </p:nvSpPr>
        <p:spPr>
          <a:xfrm>
            <a:off x="461307" y="503862"/>
            <a:ext cx="8682217" cy="101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 err="1">
                <a:solidFill>
                  <a:srgbClr val="0F62FE"/>
                </a:solidFill>
                <a:latin typeface="IBM Plex Sans Light" panose="020B0403050203000203" pitchFamily="34" charset="0"/>
              </a:rPr>
              <a:t>SmolDocling</a:t>
            </a:r>
            <a:b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ultra-compact vision-language model for end-to-end document conversion</a:t>
            </a:r>
            <a:endParaRPr lang="en-US" sz="4797" kern="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1484-71C8-5C89-27E0-F9A45D42DA3A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BEA6B-71FC-2533-28C7-B4638D1EF6C2}"/>
              </a:ext>
            </a:extLst>
          </p:cNvPr>
          <p:cNvSpPr txBox="1"/>
          <p:nvPr/>
        </p:nvSpPr>
        <p:spPr>
          <a:xfrm>
            <a:off x="8529893" y="2739218"/>
            <a:ext cx="5877251" cy="40811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defTabSz="1097444">
              <a:spcBef>
                <a:spcPts val="2520"/>
              </a:spcBef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🎯 Ultra-compact size (256M parameters) with performance matching much larger models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🏷️ Introduction of </a:t>
            </a:r>
            <a:r>
              <a:rPr lang="en-US" sz="216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DocTags</a:t>
            </a: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 – a universal markup format preserving content with location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📊 Comprehensive handling of tables, code, equations, and charts</a:t>
            </a: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br>
              <a:rPr lang="en-US" sz="2160" dirty="0">
                <a:solidFill>
                  <a:srgbClr val="000000"/>
                </a:solidFill>
                <a:latin typeface="IBM Plex Sans Light"/>
              </a:rPr>
            </a:b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⚡ Lightning fast: Processes a single page in just 0.3 seconds on average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D7D66-06AA-42B2-3CEB-5E06792BDCEE}"/>
              </a:ext>
            </a:extLst>
          </p:cNvPr>
          <p:cNvSpPr txBox="1"/>
          <p:nvPr/>
        </p:nvSpPr>
        <p:spPr>
          <a:xfrm>
            <a:off x="2548749" y="371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93" name="Picture 192" descr="Cartoon duck in an egg shell holding a paper&#10;&#10;AI-generated content may be incorrect.">
            <a:extLst>
              <a:ext uri="{FF2B5EF4-FFF2-40B4-BE49-F238E27FC236}">
                <a16:creationId xmlns:a16="http://schemas.microsoft.com/office/drawing/2014/main" id="{106455CB-433C-4C03-28A8-01774439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372" y="176090"/>
            <a:ext cx="2408722" cy="2408722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E1F11B24-94BD-AF18-2FFB-D3CEEEFA3494}"/>
              </a:ext>
            </a:extLst>
          </p:cNvPr>
          <p:cNvSpPr txBox="1"/>
          <p:nvPr/>
        </p:nvSpPr>
        <p:spPr>
          <a:xfrm>
            <a:off x="6120223" y="7531864"/>
            <a:ext cx="7311841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defTabSz="1097444"/>
            <a:r>
              <a:rPr lang="en-US" sz="2160" dirty="0">
                <a:solidFill>
                  <a:srgbClr val="000000"/>
                </a:solidFill>
                <a:latin typeface="IBM Plex Sans Light"/>
                <a:hlinkClick r:id="rId4"/>
              </a:rPr>
              <a:t>https://huggingface.co/ds4sd/SmolDocling-256M-preview</a:t>
            </a:r>
            <a:endParaRPr lang="en-US" sz="2160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4541F-75B4-1C5D-9025-35151F39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58" y="1852025"/>
            <a:ext cx="3908551" cy="5485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966D1-B9A2-CBBC-2C6E-892221E0CEB5}"/>
              </a:ext>
            </a:extLst>
          </p:cNvPr>
          <p:cNvSpPr txBox="1"/>
          <p:nvPr/>
        </p:nvSpPr>
        <p:spPr>
          <a:xfrm>
            <a:off x="4131809" y="3079266"/>
            <a:ext cx="3204796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spcBef>
                <a:spcPts val="1740"/>
              </a:spcBef>
              <a:buSzPct val="100000"/>
            </a:pPr>
            <a:r>
              <a:rPr lang="en-US" sz="1680" i="1" kern="0" dirty="0" err="1">
                <a:solidFill>
                  <a:srgbClr val="000000"/>
                </a:solidFill>
                <a:latin typeface="IBM Plex Sans Light"/>
                <a:sym typeface="IBM Plex Sans Light"/>
              </a:rPr>
              <a:t>SmolDocling</a:t>
            </a:r>
            <a:r>
              <a:rPr lang="en-US" sz="1680" i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 is trending #1 across all models in the hub!! </a:t>
            </a:r>
            <a:endParaRPr lang="en-US" sz="168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C94E0679-2B7C-A5BB-35E4-A99D08E29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7591" y="1520029"/>
            <a:ext cx="4662833" cy="1398190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4152E03C-4AAD-6C65-10B8-1F6A662B0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81" y="1783103"/>
            <a:ext cx="3676105" cy="54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222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97C1-0EFB-1459-EA18-DEC62BB6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F5EF35-F15F-4F36-8822-16574990A068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535218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319" kern="0" dirty="0" err="1">
                <a:solidFill>
                  <a:srgbClr val="0F62FE"/>
                </a:solidFill>
                <a:latin typeface="IBM Plex Mono" panose="020B0509050203000203" pitchFamily="49" charset="77"/>
              </a:rPr>
              <a:t>DoclingDocument</a:t>
            </a: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: overview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D186E0-C2BE-1069-F891-21A180FD2F32}"/>
              </a:ext>
            </a:extLst>
          </p:cNvPr>
          <p:cNvGrpSpPr/>
          <p:nvPr/>
        </p:nvGrpSpPr>
        <p:grpSpPr>
          <a:xfrm>
            <a:off x="461307" y="1988148"/>
            <a:ext cx="2975137" cy="4930001"/>
            <a:chOff x="704130" y="2697533"/>
            <a:chExt cx="5737239" cy="95069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31111A-B221-CE20-420C-638A679AB34F}"/>
                </a:ext>
              </a:extLst>
            </p:cNvPr>
            <p:cNvSpPr/>
            <p:nvPr/>
          </p:nvSpPr>
          <p:spPr>
            <a:xfrm>
              <a:off x="704130" y="2697533"/>
              <a:ext cx="2753558" cy="8807058"/>
            </a:xfrm>
            <a:prstGeom prst="rect">
              <a:avLst/>
            </a:prstGeom>
            <a:solidFill>
              <a:srgbClr val="92D050">
                <a:alpha val="150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92E9A8-75EA-05AE-2590-D8272F027FE2}"/>
                </a:ext>
              </a:extLst>
            </p:cNvPr>
            <p:cNvSpPr/>
            <p:nvPr/>
          </p:nvSpPr>
          <p:spPr>
            <a:xfrm>
              <a:off x="708184" y="11504591"/>
              <a:ext cx="2753558" cy="699929"/>
            </a:xfrm>
            <a:prstGeom prst="rect">
              <a:avLst/>
            </a:prstGeom>
            <a:solidFill>
              <a:srgbClr val="92D050">
                <a:alpha val="804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20" dirty="0">
                  <a:solidFill>
                    <a:schemeClr val="bg1"/>
                  </a:solidFill>
                </a:rPr>
                <a:t>Enrich</a:t>
              </a:r>
            </a:p>
            <a:p>
              <a:pPr algn="ctr"/>
              <a:endParaRPr lang="en-US" sz="192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383CB-E635-9735-66B8-19D7C4386D34}"/>
                </a:ext>
              </a:extLst>
            </p:cNvPr>
            <p:cNvSpPr/>
            <p:nvPr/>
          </p:nvSpPr>
          <p:spPr bwMode="auto">
            <a:xfrm>
              <a:off x="3469855" y="11504594"/>
              <a:ext cx="2971514" cy="699929"/>
            </a:xfrm>
            <a:prstGeom prst="rect">
              <a:avLst/>
            </a:prstGeom>
            <a:solidFill>
              <a:srgbClr val="00B0F0">
                <a:alpha val="63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4857" tIns="54857" rIns="54857" bIns="548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5485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20" dirty="0">
                  <a:solidFill>
                    <a:schemeClr val="bg1"/>
                  </a:solidFill>
                </a:rPr>
                <a:t>Use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93851B-5255-3CE2-4897-EED37EB503CF}"/>
                </a:ext>
              </a:extLst>
            </p:cNvPr>
            <p:cNvSpPr/>
            <p:nvPr/>
          </p:nvSpPr>
          <p:spPr>
            <a:xfrm>
              <a:off x="3465798" y="2697533"/>
              <a:ext cx="2960580" cy="8807055"/>
            </a:xfrm>
            <a:prstGeom prst="rect">
              <a:avLst/>
            </a:prstGeom>
            <a:solidFill>
              <a:srgbClr val="00B0F0">
                <a:alpha val="1823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19B68D-9CCB-67EE-475F-3E67B1968EF5}"/>
                </a:ext>
              </a:extLst>
            </p:cNvPr>
            <p:cNvGrpSpPr/>
            <p:nvPr/>
          </p:nvGrpSpPr>
          <p:grpSpPr>
            <a:xfrm>
              <a:off x="3808667" y="3386380"/>
              <a:ext cx="2201567" cy="5272415"/>
              <a:chOff x="8767039" y="1001545"/>
              <a:chExt cx="844393" cy="19829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621BF-84EF-DAFF-6CB1-A83573B4762B}"/>
                  </a:ext>
                </a:extLst>
              </p:cNvPr>
              <p:cNvSpPr txBox="1"/>
              <p:nvPr/>
            </p:nvSpPr>
            <p:spPr>
              <a:xfrm>
                <a:off x="8767039" y="1496317"/>
                <a:ext cx="844393" cy="602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Export JSON, 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Markdown,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HTML,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86E764-370D-74BE-7BE2-34547F20BC88}"/>
                  </a:ext>
                </a:extLst>
              </p:cNvPr>
              <p:cNvSpPr/>
              <p:nvPr/>
            </p:nvSpPr>
            <p:spPr>
              <a:xfrm>
                <a:off x="8951495" y="1238476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{;}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56455A-2175-DFEF-1BC7-764C1EE0DDAD}"/>
                  </a:ext>
                </a:extLst>
              </p:cNvPr>
              <p:cNvSpPr/>
              <p:nvPr/>
            </p:nvSpPr>
            <p:spPr>
              <a:xfrm>
                <a:off x="8882109" y="1001545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</a:p>
            </p:txBody>
          </p:sp>
          <p:pic>
            <p:nvPicPr>
              <p:cNvPr id="15" name="Graphic 14" descr="Pie chart with solid fill">
                <a:extLst>
                  <a:ext uri="{FF2B5EF4-FFF2-40B4-BE49-F238E27FC236}">
                    <a16:creationId xmlns:a16="http://schemas.microsoft.com/office/drawing/2014/main" id="{C2D490A0-9157-AEBE-1CE4-662B24447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4664" y="1112102"/>
                <a:ext cx="162159" cy="162159"/>
              </a:xfrm>
              <a:prstGeom prst="rect">
                <a:avLst/>
              </a:prstGeom>
            </p:spPr>
          </p:pic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FF17A69-CBE6-82DC-0CEC-B7DDB7B57F7E}"/>
                  </a:ext>
                </a:extLst>
              </p:cNvPr>
              <p:cNvSpPr/>
              <p:nvPr/>
            </p:nvSpPr>
            <p:spPr>
              <a:xfrm>
                <a:off x="9402929" y="1148607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8F00D20-3637-EBE7-6320-08AD1D15F11F}"/>
                  </a:ext>
                </a:extLst>
              </p:cNvPr>
              <p:cNvSpPr/>
              <p:nvPr/>
            </p:nvSpPr>
            <p:spPr>
              <a:xfrm>
                <a:off x="9402929" y="1187402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F0398A9-D173-5645-38F5-30F8F4949E29}"/>
                  </a:ext>
                </a:extLst>
              </p:cNvPr>
              <p:cNvSpPr/>
              <p:nvPr/>
            </p:nvSpPr>
            <p:spPr>
              <a:xfrm>
                <a:off x="9402929" y="1226198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ACC612-90CD-F1A0-6826-0D064183793F}"/>
                  </a:ext>
                </a:extLst>
              </p:cNvPr>
              <p:cNvSpPr txBox="1"/>
              <p:nvPr/>
            </p:nvSpPr>
            <p:spPr>
              <a:xfrm>
                <a:off x="8917534" y="2649647"/>
                <a:ext cx="578817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Create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datasets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CFEF4B-E19C-9A6A-4D11-EB422E48593E}"/>
                </a:ext>
              </a:extLst>
            </p:cNvPr>
            <p:cNvSpPr txBox="1"/>
            <p:nvPr/>
          </p:nvSpPr>
          <p:spPr>
            <a:xfrm>
              <a:off x="4597544" y="10658961"/>
              <a:ext cx="569405" cy="49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08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027C8A-34C5-FF9A-9E81-AA35C80C5295}"/>
                </a:ext>
              </a:extLst>
            </p:cNvPr>
            <p:cNvSpPr txBox="1"/>
            <p:nvPr/>
          </p:nvSpPr>
          <p:spPr>
            <a:xfrm>
              <a:off x="3778184" y="10217726"/>
              <a:ext cx="2234254" cy="89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Chunking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for RAG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FD91C8-A743-5BDE-10C0-B626CA5FFC8D}"/>
                </a:ext>
              </a:extLst>
            </p:cNvPr>
            <p:cNvGrpSpPr/>
            <p:nvPr/>
          </p:nvGrpSpPr>
          <p:grpSpPr>
            <a:xfrm>
              <a:off x="4429275" y="8906804"/>
              <a:ext cx="1012042" cy="1305861"/>
              <a:chOff x="8176697" y="3011653"/>
              <a:chExt cx="380624" cy="491127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A916E48-9C5F-7CF3-405D-6BDBC1C57A8F}"/>
                  </a:ext>
                </a:extLst>
              </p:cNvPr>
              <p:cNvSpPr/>
              <p:nvPr/>
            </p:nvSpPr>
            <p:spPr>
              <a:xfrm>
                <a:off x="8189991" y="3012509"/>
                <a:ext cx="354035" cy="459045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604128-64C9-282C-481B-6CDD03AE6394}"/>
                  </a:ext>
                </a:extLst>
              </p:cNvPr>
              <p:cNvSpPr/>
              <p:nvPr/>
            </p:nvSpPr>
            <p:spPr>
              <a:xfrm>
                <a:off x="8176697" y="3011653"/>
                <a:ext cx="380624" cy="491127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E635589-B760-8AB6-2EBF-4FDD5CB07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3663" y="3179224"/>
                <a:ext cx="267022" cy="26702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8265A1-6BDC-88B4-301C-3E8B74231BCD}"/>
                </a:ext>
              </a:extLst>
            </p:cNvPr>
            <p:cNvGrpSpPr/>
            <p:nvPr/>
          </p:nvGrpSpPr>
          <p:grpSpPr>
            <a:xfrm>
              <a:off x="1310842" y="6448418"/>
              <a:ext cx="1737886" cy="2417805"/>
              <a:chOff x="8313574" y="2024524"/>
              <a:chExt cx="653611" cy="90932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4B840CA-1C90-1B6D-5C1F-9CEF3FE7C1F0}"/>
                  </a:ext>
                </a:extLst>
              </p:cNvPr>
              <p:cNvGrpSpPr/>
              <p:nvPr/>
            </p:nvGrpSpPr>
            <p:grpSpPr>
              <a:xfrm>
                <a:off x="8452513" y="2094229"/>
                <a:ext cx="380624" cy="491126"/>
                <a:chOff x="6973052" y="1059136"/>
                <a:chExt cx="436100" cy="562710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DC6003BE-84B7-020E-553D-580AC1180620}"/>
                    </a:ext>
                  </a:extLst>
                </p:cNvPr>
                <p:cNvSpPr/>
                <p:nvPr/>
              </p:nvSpPr>
              <p:spPr>
                <a:xfrm>
                  <a:off x="6988068" y="1079635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291AEE73-6C5D-24B1-0FCC-57D5C2ED529E}"/>
                    </a:ext>
                  </a:extLst>
                </p:cNvPr>
                <p:cNvSpPr/>
                <p:nvPr/>
              </p:nvSpPr>
              <p:spPr>
                <a:xfrm>
                  <a:off x="6973052" y="1059136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3C88D14-5064-FE17-E0FA-8F3027D8C977}"/>
                  </a:ext>
                </a:extLst>
              </p:cNvPr>
              <p:cNvGrpSpPr/>
              <p:nvPr/>
            </p:nvGrpSpPr>
            <p:grpSpPr>
              <a:xfrm>
                <a:off x="8524317" y="2024524"/>
                <a:ext cx="380624" cy="491126"/>
                <a:chOff x="6973052" y="1059134"/>
                <a:chExt cx="436100" cy="562710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DFADF9B3-4F13-C9E3-BA37-5DFDB8C295E7}"/>
                    </a:ext>
                  </a:extLst>
                </p:cNvPr>
                <p:cNvSpPr/>
                <p:nvPr/>
              </p:nvSpPr>
              <p:spPr>
                <a:xfrm>
                  <a:off x="6988068" y="1079637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 dirty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3E5DE8B-A664-BA49-C3DB-CF5D7E9DC890}"/>
                    </a:ext>
                  </a:extLst>
                </p:cNvPr>
                <p:cNvSpPr/>
                <p:nvPr/>
              </p:nvSpPr>
              <p:spPr>
                <a:xfrm>
                  <a:off x="6973052" y="1059134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1FD3B-AB1E-D006-85E2-FC812BAFA28E}"/>
                  </a:ext>
                </a:extLst>
              </p:cNvPr>
              <p:cNvSpPr txBox="1"/>
              <p:nvPr/>
            </p:nvSpPr>
            <p:spPr>
              <a:xfrm>
                <a:off x="8313574" y="2599022"/>
                <a:ext cx="653611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Docling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Document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FDD01B66-A1FA-032C-D008-F186742C5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61401" y="2162431"/>
                <a:ext cx="303779" cy="303779"/>
              </a:xfrm>
              <a:prstGeom prst="rect">
                <a:avLst/>
              </a:prstGeom>
            </p:spPr>
          </p:pic>
        </p:grp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164AF52-10C1-F01D-DC0F-EAC6E2E43386}"/>
                </a:ext>
              </a:extLst>
            </p:cNvPr>
            <p:cNvSpPr/>
            <p:nvPr/>
          </p:nvSpPr>
          <p:spPr>
            <a:xfrm rot="5400000">
              <a:off x="2944698" y="7366298"/>
              <a:ext cx="1227503" cy="730661"/>
            </a:xfrm>
            <a:prstGeom prst="triangl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19"/>
            </a:p>
          </p:txBody>
        </p:sp>
      </p:grpSp>
      <p:sp>
        <p:nvSpPr>
          <p:cNvPr id="42" name="Graphic 40">
            <a:extLst>
              <a:ext uri="{FF2B5EF4-FFF2-40B4-BE49-F238E27FC236}">
                <a16:creationId xmlns:a16="http://schemas.microsoft.com/office/drawing/2014/main" id="{42F01B6D-9307-E39D-ACB1-0C82724EA03B}"/>
              </a:ext>
            </a:extLst>
          </p:cNvPr>
          <p:cNvSpPr/>
          <p:nvPr/>
        </p:nvSpPr>
        <p:spPr>
          <a:xfrm>
            <a:off x="2494598" y="3952523"/>
            <a:ext cx="638760" cy="500626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 dirty="0"/>
          </a:p>
        </p:txBody>
      </p: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89486B59-515F-BF19-C73C-BF25B337E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4395" y="4218898"/>
            <a:ext cx="444535" cy="4445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04836-3B60-3860-0A8A-13A4D2774413}"/>
              </a:ext>
            </a:extLst>
          </p:cNvPr>
          <p:cNvSpPr txBox="1">
            <a:spLocks/>
          </p:cNvSpPr>
          <p:nvPr/>
        </p:nvSpPr>
        <p:spPr>
          <a:xfrm>
            <a:off x="4258743" y="1926990"/>
            <a:ext cx="6231342" cy="559672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/>
              <a:t>DoclingDocument</a:t>
            </a:r>
            <a:r>
              <a:rPr lang="en-US" sz="2800" dirty="0"/>
              <a:t>: Rich document model for structured content</a:t>
            </a:r>
          </a:p>
          <a:p>
            <a:endParaRPr lang="en-US" sz="2800" dirty="0"/>
          </a:p>
          <a:p>
            <a:r>
              <a:rPr lang="en-US" sz="2800" b="1" dirty="0"/>
              <a:t>Core Structure</a:t>
            </a:r>
            <a:r>
              <a:rPr lang="en-US" sz="2800" dirty="0"/>
              <a:t>: Hierarchical organization of content elements</a:t>
            </a:r>
          </a:p>
          <a:p>
            <a:endParaRPr lang="en-US" sz="2800" b="1" dirty="0"/>
          </a:p>
          <a:p>
            <a:r>
              <a:rPr lang="en-US" sz="2800" b="1" dirty="0"/>
              <a:t>Operations</a:t>
            </a:r>
            <a:r>
              <a:rPr lang="en-US" sz="2800" dirty="0"/>
              <a:t>: Creation, insertion, and modification of elements</a:t>
            </a:r>
          </a:p>
          <a:p>
            <a:endParaRPr lang="en-US" sz="2800" b="1" dirty="0"/>
          </a:p>
          <a:p>
            <a:r>
              <a:rPr lang="en-US" sz="2800" b="1" dirty="0"/>
              <a:t>Transformations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Serialization, </a:t>
            </a:r>
          </a:p>
          <a:p>
            <a:pPr lvl="1"/>
            <a:r>
              <a:rPr lang="en-US" sz="2400" dirty="0"/>
              <a:t>Visualization, </a:t>
            </a:r>
          </a:p>
          <a:p>
            <a:pPr lvl="1"/>
            <a:r>
              <a:rPr lang="en-US" sz="2400" dirty="0"/>
              <a:t>Chunking</a:t>
            </a:r>
          </a:p>
        </p:txBody>
      </p:sp>
    </p:spTree>
    <p:extLst>
      <p:ext uri="{BB962C8B-B14F-4D97-AF65-F5344CB8AC3E}">
        <p14:creationId xmlns:p14="http://schemas.microsoft.com/office/powerpoint/2010/main" val="137582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20F5-B8AA-07FB-B876-1D928A97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33F882E-4B48-F633-E628-8899C74BFDD0}"/>
              </a:ext>
            </a:extLst>
          </p:cNvPr>
          <p:cNvSpPr txBox="1"/>
          <p:nvPr/>
        </p:nvSpPr>
        <p:spPr>
          <a:xfrm>
            <a:off x="5602700" y="2092616"/>
            <a:ext cx="5626163" cy="526295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9714" tIns="109714" rIns="109714" bIns="109714" rtlCol="0">
            <a:spAutoFit/>
          </a:bodyPr>
          <a:lstStyle/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KDD ’22, August 14–18, 2022, Washington, DC, USA Birgit </a:t>
            </a:r>
            <a:r>
              <a:rPr lang="en-US" sz="840" dirty="0" err="1">
                <a:cs typeface="Arial" panose="020B0604020202020204" pitchFamily="34" charset="0"/>
              </a:rPr>
              <a:t>Pfitzmann</a:t>
            </a:r>
            <a:r>
              <a:rPr lang="en-US" sz="840" dirty="0">
                <a:cs typeface="Arial" panose="020B0604020202020204" pitchFamily="34" charset="0"/>
              </a:rPr>
              <a:t>, Christoph Auer, Michele Dolfi, Ahmed S. Nassar, and Peter Staar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Table 1: </a:t>
            </a:r>
            <a:r>
              <a:rPr lang="en-US" sz="840" dirty="0" err="1">
                <a:cs typeface="Arial" panose="020B0604020202020204" pitchFamily="34" charset="0"/>
              </a:rPr>
              <a:t>DocLayNet</a:t>
            </a:r>
            <a:r>
              <a:rPr lang="en-US" sz="840" dirty="0">
                <a:cs typeface="Arial" panose="020B0604020202020204" pitchFamily="34" charset="0"/>
              </a:rPr>
              <a:t> dataset overview. Along with the frequency of each class label, we present the relative occurrence (as %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of row “Total”) in the train, test and validation sets. The inter-annotator agreement is computed as the mAP@0.5-0.95 metric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between pairwise annotations from the triple-annotated pages, from which we obtain accuracy ranges.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% of Total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triple inter-annotator </a:t>
            </a:r>
            <a:r>
              <a:rPr lang="en-US" sz="840" dirty="0" err="1">
                <a:cs typeface="Arial" panose="020B0604020202020204" pitchFamily="34" charset="0"/>
              </a:rPr>
              <a:t>mAP</a:t>
            </a:r>
            <a:r>
              <a:rPr lang="en-US" sz="840" dirty="0">
                <a:cs typeface="Arial" panose="020B0604020202020204" pitchFamily="34" charset="0"/>
              </a:rPr>
              <a:t> @ 0.5-0.95 (%)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[…]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Count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22524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6318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25027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185660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70878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58022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45976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142884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34733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510377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5071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1107470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[…]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include publication repositories such as arXiv3, government </a:t>
            </a:r>
            <a:r>
              <a:rPr lang="en-US" sz="840" dirty="0" err="1">
                <a:cs typeface="Arial" panose="020B0604020202020204" pitchFamily="34" charset="0"/>
              </a:rPr>
              <a:t>o"ces</a:t>
            </a:r>
            <a:r>
              <a:rPr lang="en-US" sz="840" dirty="0">
                <a:cs typeface="Arial" panose="020B0604020202020204" pitchFamily="34" charset="0"/>
              </a:rPr>
              <a:t>,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company websites as well as data directory services for #</a:t>
            </a:r>
            <a:r>
              <a:rPr lang="en-US" sz="840" dirty="0" err="1">
                <a:cs typeface="Arial" panose="020B0604020202020204" pitchFamily="34" charset="0"/>
              </a:rPr>
              <a:t>nancial</a:t>
            </a: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reports and patents. Scanned documents were excluded wherever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possible because they can be rotated or skewed. This would not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allow us to perform annotation with rectangular bounding-boxes</a:t>
            </a: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and therefore complicate the annotation process.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  <a:p>
            <a:pPr defTabSz="1462796">
              <a:buSzPct val="100000"/>
            </a:pPr>
            <a:r>
              <a:rPr lang="en-US" sz="840" dirty="0">
                <a:cs typeface="Arial" panose="020B0604020202020204" pitchFamily="34" charset="0"/>
              </a:rPr>
              <a:t>[…]</a:t>
            </a:r>
          </a:p>
          <a:p>
            <a:pPr defTabSz="1462796">
              <a:buSzPct val="100000"/>
            </a:pPr>
            <a:endParaRPr lang="en-US" sz="840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72A7BA-2360-185D-D790-216EF0CB76BD}"/>
              </a:ext>
            </a:extLst>
          </p:cNvPr>
          <p:cNvSpPr/>
          <p:nvPr/>
        </p:nvSpPr>
        <p:spPr bwMode="auto">
          <a:xfrm>
            <a:off x="8479870" y="1802975"/>
            <a:ext cx="2868080" cy="620218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100000">
                <a:schemeClr val="bg1"/>
              </a:gs>
            </a:gsLst>
            <a:lin ang="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</a:pPr>
            <a:endParaRPr lang="en-US" sz="84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1E651-C594-8DB4-0E4A-DA8E975A4724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  <a:defRPr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30F8EB3-42E2-C5E5-6FCA-F49B490BD9AB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10845301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Recovering structured content from PDF</a:t>
            </a:r>
          </a:p>
          <a:p>
            <a:pPr defTabSz="1462503">
              <a:lnSpc>
                <a:spcPct val="90000"/>
              </a:lnSpc>
              <a:spcBef>
                <a:spcPts val="720"/>
              </a:spcBef>
              <a:defRPr/>
            </a:pPr>
            <a:r>
              <a:rPr lang="en-US" sz="3239" i="1" dirty="0">
                <a:cs typeface="Arial" panose="020B0604020202020204" pitchFamily="34" charset="0"/>
              </a:rPr>
              <a:t>with low-level PDF parsers</a:t>
            </a:r>
          </a:p>
          <a:p>
            <a:pPr defTabSz="1462503">
              <a:lnSpc>
                <a:spcPct val="90000"/>
              </a:lnSpc>
              <a:defRPr/>
            </a:pPr>
            <a:endParaRPr lang="en-US" sz="4797" kern="0" dirty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E91BE-BE21-6F88-7B5F-1639C94BD542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  <a:defRPr/>
            </a:pPr>
            <a:endParaRPr lang="en-US" sz="216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662DBB-2204-B3A1-0F5E-19CB4214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341" y="2092617"/>
            <a:ext cx="4119206" cy="5324827"/>
          </a:xfrm>
          <a:prstGeom prst="rect">
            <a:avLst/>
          </a:prstGeom>
          <a:effectLst>
            <a:outerShdw blurRad="4064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C8FC9C4C-874F-4583-5808-046D85FCAFFE}"/>
              </a:ext>
            </a:extLst>
          </p:cNvPr>
          <p:cNvSpPr/>
          <p:nvPr/>
        </p:nvSpPr>
        <p:spPr bwMode="auto">
          <a:xfrm>
            <a:off x="4917990" y="4161289"/>
            <a:ext cx="541559" cy="975233"/>
          </a:xfrm>
          <a:prstGeom prst="rightArrow">
            <a:avLst>
              <a:gd name="adj1" fmla="val 45408"/>
              <a:gd name="adj2" fmla="val 10000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marL="196527" indent="-196527" defTabSz="5485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BFAD29-E92C-A2C4-1814-2D2F4E96724E}"/>
              </a:ext>
            </a:extLst>
          </p:cNvPr>
          <p:cNvSpPr txBox="1"/>
          <p:nvPr/>
        </p:nvSpPr>
        <p:spPr>
          <a:xfrm>
            <a:off x="8759250" y="6214602"/>
            <a:ext cx="548569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buSzPct val="100000"/>
            </a:pPr>
            <a:r>
              <a:rPr lang="en-US" sz="4319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641CF-2A58-5659-B152-A809E1FF6760}"/>
              </a:ext>
            </a:extLst>
          </p:cNvPr>
          <p:cNvSpPr txBox="1"/>
          <p:nvPr/>
        </p:nvSpPr>
        <p:spPr>
          <a:xfrm>
            <a:off x="6428681" y="4100336"/>
            <a:ext cx="548569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buSzPct val="100000"/>
            </a:pPr>
            <a:r>
              <a:rPr lang="en-US" sz="4319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898462-970C-8C73-5253-D3430C5FB118}"/>
              </a:ext>
            </a:extLst>
          </p:cNvPr>
          <p:cNvSpPr txBox="1"/>
          <p:nvPr/>
        </p:nvSpPr>
        <p:spPr>
          <a:xfrm>
            <a:off x="8886772" y="1496391"/>
            <a:ext cx="518292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buSzPct val="100000"/>
            </a:pPr>
            <a:r>
              <a:rPr lang="en-US" sz="4319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CE07A9-30FF-1739-54D8-D26FD9B7E35E}"/>
              </a:ext>
            </a:extLst>
          </p:cNvPr>
          <p:cNvSpPr txBox="1"/>
          <p:nvPr/>
        </p:nvSpPr>
        <p:spPr>
          <a:xfrm>
            <a:off x="9163784" y="6230388"/>
            <a:ext cx="1554520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Line wraps not understood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3861D4-1373-AAC6-AF35-A3F8C309ED7B}"/>
              </a:ext>
            </a:extLst>
          </p:cNvPr>
          <p:cNvSpPr txBox="1"/>
          <p:nvPr/>
        </p:nvSpPr>
        <p:spPr>
          <a:xfrm>
            <a:off x="6941488" y="4110403"/>
            <a:ext cx="1554520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Tables not understood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8EA5C-70B5-1F23-32FF-5BD3CDFDD166}"/>
              </a:ext>
            </a:extLst>
          </p:cNvPr>
          <p:cNvSpPr txBox="1"/>
          <p:nvPr/>
        </p:nvSpPr>
        <p:spPr>
          <a:xfrm>
            <a:off x="9304803" y="1496391"/>
            <a:ext cx="1413501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undesired</a:t>
            </a:r>
          </a:p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page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90453-7856-C1E0-B8DA-1B4EC71F24BA}"/>
              </a:ext>
            </a:extLst>
          </p:cNvPr>
          <p:cNvSpPr txBox="1"/>
          <p:nvPr/>
        </p:nvSpPr>
        <p:spPr>
          <a:xfrm>
            <a:off x="5832300" y="6956560"/>
            <a:ext cx="404533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buSzPct val="100000"/>
            </a:pPr>
            <a:r>
              <a:rPr lang="en-US" sz="4319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111C-2A17-5F2B-BE71-880B3904A069}"/>
              </a:ext>
            </a:extLst>
          </p:cNvPr>
          <p:cNvSpPr txBox="1"/>
          <p:nvPr/>
        </p:nvSpPr>
        <p:spPr>
          <a:xfrm>
            <a:off x="6236833" y="6972346"/>
            <a:ext cx="1802564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Multi-column often breaks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9C7B8-D5B8-88E2-9783-DC4102B13D00}"/>
              </a:ext>
            </a:extLst>
          </p:cNvPr>
          <p:cNvSpPr txBox="1"/>
          <p:nvPr/>
        </p:nvSpPr>
        <p:spPr>
          <a:xfrm>
            <a:off x="7709246" y="5009278"/>
            <a:ext cx="548569" cy="548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 anchor="ctr">
            <a:noAutofit/>
          </a:bodyPr>
          <a:lstStyle/>
          <a:p>
            <a:pPr algn="ctr" defTabSz="1462796">
              <a:buSzPct val="100000"/>
            </a:pPr>
            <a:r>
              <a:rPr lang="en-US" sz="4319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4027A-5FBB-67BD-EB57-82394522006A}"/>
              </a:ext>
            </a:extLst>
          </p:cNvPr>
          <p:cNvSpPr txBox="1"/>
          <p:nvPr/>
        </p:nvSpPr>
        <p:spPr>
          <a:xfrm>
            <a:off x="8222053" y="5019344"/>
            <a:ext cx="1554520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680" dirty="0">
                <a:solidFill>
                  <a:srgbClr val="FF0000"/>
                </a:solidFill>
                <a:cs typeface="Arial" panose="020B0604020202020204" pitchFamily="34" charset="0"/>
              </a:rPr>
              <a:t>Image content missing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2B38C-339E-86E1-AFF4-7A18E95AEB04}"/>
              </a:ext>
            </a:extLst>
          </p:cNvPr>
          <p:cNvSpPr txBox="1"/>
          <p:nvPr/>
        </p:nvSpPr>
        <p:spPr>
          <a:xfrm>
            <a:off x="11228863" y="3152788"/>
            <a:ext cx="2720902" cy="14362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Very fast and cheap</a:t>
            </a:r>
          </a:p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Incomplete</a:t>
            </a:r>
          </a:p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Loss of structure</a:t>
            </a:r>
          </a:p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Noisy</a:t>
            </a:r>
            <a:endParaRPr lang="en-US" sz="2160" dirty="0">
              <a:solidFill>
                <a:srgbClr val="000000"/>
              </a:solidFill>
              <a:latin typeface="IBM Plex Sans Light"/>
            </a:endParaRPr>
          </a:p>
          <a:p>
            <a:pPr marL="7619">
              <a:spcBef>
                <a:spcPts val="960"/>
              </a:spcBef>
              <a:tabLst>
                <a:tab pos="165707" algn="l"/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Unfit for most use cases</a:t>
            </a:r>
            <a:endParaRPr lang="en-US" sz="2160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ED8DDE50-A4D9-ACC8-BC29-832388306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0598" y="3176239"/>
            <a:ext cx="307318" cy="307318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1E134B3-C9B6-70AB-D49F-361BBE914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1936" y="3619265"/>
            <a:ext cx="344641" cy="3446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360517-9607-C721-F11C-3D5CC18E8BE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959555" y="4946614"/>
            <a:ext cx="272090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2E9CDC6C-F588-69C7-0AD9-77269A104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3077" y="4945620"/>
            <a:ext cx="402358" cy="402358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CE9269E1-2FC8-F4C5-436C-7B919379E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1936" y="4079887"/>
            <a:ext cx="344641" cy="344641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C50E72CA-239E-53DF-DF53-6B8C8EBE7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1936" y="4512753"/>
            <a:ext cx="344641" cy="3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97C1-0EFB-1459-EA18-DEC62BB6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F5EF35-F15F-4F36-8822-16574990A068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535218" cy="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319" kern="0" dirty="0" err="1">
                <a:solidFill>
                  <a:srgbClr val="0F62FE"/>
                </a:solidFill>
                <a:latin typeface="IBM Plex Mono" panose="020B0509050203000203" pitchFamily="49" charset="77"/>
              </a:rPr>
              <a:t>DoclingDocument</a:t>
            </a: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 data model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D186E0-C2BE-1069-F891-21A180FD2F32}"/>
              </a:ext>
            </a:extLst>
          </p:cNvPr>
          <p:cNvGrpSpPr/>
          <p:nvPr/>
        </p:nvGrpSpPr>
        <p:grpSpPr>
          <a:xfrm>
            <a:off x="695145" y="1574667"/>
            <a:ext cx="2975137" cy="4930001"/>
            <a:chOff x="704130" y="2697533"/>
            <a:chExt cx="5737239" cy="95069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31111A-B221-CE20-420C-638A679AB34F}"/>
                </a:ext>
              </a:extLst>
            </p:cNvPr>
            <p:cNvSpPr/>
            <p:nvPr/>
          </p:nvSpPr>
          <p:spPr>
            <a:xfrm>
              <a:off x="704130" y="2697533"/>
              <a:ext cx="2753558" cy="8807058"/>
            </a:xfrm>
            <a:prstGeom prst="rect">
              <a:avLst/>
            </a:prstGeom>
            <a:solidFill>
              <a:srgbClr val="92D050">
                <a:alpha val="150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92E9A8-75EA-05AE-2590-D8272F027FE2}"/>
                </a:ext>
              </a:extLst>
            </p:cNvPr>
            <p:cNvSpPr/>
            <p:nvPr/>
          </p:nvSpPr>
          <p:spPr>
            <a:xfrm>
              <a:off x="708184" y="11504591"/>
              <a:ext cx="2753558" cy="699929"/>
            </a:xfrm>
            <a:prstGeom prst="rect">
              <a:avLst/>
            </a:prstGeom>
            <a:solidFill>
              <a:srgbClr val="92D050">
                <a:alpha val="804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20" dirty="0">
                  <a:solidFill>
                    <a:schemeClr val="bg1"/>
                  </a:solidFill>
                </a:rPr>
                <a:t>Enrich</a:t>
              </a:r>
            </a:p>
            <a:p>
              <a:pPr algn="ctr"/>
              <a:endParaRPr lang="en-US" sz="192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383CB-E635-9735-66B8-19D7C4386D34}"/>
                </a:ext>
              </a:extLst>
            </p:cNvPr>
            <p:cNvSpPr/>
            <p:nvPr/>
          </p:nvSpPr>
          <p:spPr bwMode="auto">
            <a:xfrm>
              <a:off x="3469855" y="11504594"/>
              <a:ext cx="2971514" cy="699929"/>
            </a:xfrm>
            <a:prstGeom prst="rect">
              <a:avLst/>
            </a:prstGeom>
            <a:solidFill>
              <a:srgbClr val="00B0F0">
                <a:alpha val="63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4857" tIns="54857" rIns="54857" bIns="548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5485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20" dirty="0">
                  <a:solidFill>
                    <a:schemeClr val="bg1"/>
                  </a:solidFill>
                </a:rPr>
                <a:t>Use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93851B-5255-3CE2-4897-EED37EB503CF}"/>
                </a:ext>
              </a:extLst>
            </p:cNvPr>
            <p:cNvSpPr/>
            <p:nvPr/>
          </p:nvSpPr>
          <p:spPr>
            <a:xfrm>
              <a:off x="3465798" y="2697533"/>
              <a:ext cx="2960580" cy="8807055"/>
            </a:xfrm>
            <a:prstGeom prst="rect">
              <a:avLst/>
            </a:prstGeom>
            <a:solidFill>
              <a:srgbClr val="00B0F0">
                <a:alpha val="1823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92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19B68D-9CCB-67EE-475F-3E67B1968EF5}"/>
                </a:ext>
              </a:extLst>
            </p:cNvPr>
            <p:cNvGrpSpPr/>
            <p:nvPr/>
          </p:nvGrpSpPr>
          <p:grpSpPr>
            <a:xfrm>
              <a:off x="3808667" y="3386380"/>
              <a:ext cx="2201567" cy="5272415"/>
              <a:chOff x="8767039" y="1001545"/>
              <a:chExt cx="844393" cy="19829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621BF-84EF-DAFF-6CB1-A83573B4762B}"/>
                  </a:ext>
                </a:extLst>
              </p:cNvPr>
              <p:cNvSpPr txBox="1"/>
              <p:nvPr/>
            </p:nvSpPr>
            <p:spPr>
              <a:xfrm>
                <a:off x="8767039" y="1496317"/>
                <a:ext cx="844393" cy="602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Export JSON, 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Markdown,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HTML,</a:t>
                </a:r>
              </a:p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86E764-370D-74BE-7BE2-34547F20BC88}"/>
                  </a:ext>
                </a:extLst>
              </p:cNvPr>
              <p:cNvSpPr/>
              <p:nvPr/>
            </p:nvSpPr>
            <p:spPr>
              <a:xfrm>
                <a:off x="8951495" y="1238476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{;}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56455A-2175-DFEF-1BC7-764C1EE0DDAD}"/>
                  </a:ext>
                </a:extLst>
              </p:cNvPr>
              <p:cNvSpPr/>
              <p:nvPr/>
            </p:nvSpPr>
            <p:spPr>
              <a:xfrm>
                <a:off x="8882109" y="1001545"/>
                <a:ext cx="448124" cy="281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20" b="1" kern="0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</a:p>
            </p:txBody>
          </p:sp>
          <p:pic>
            <p:nvPicPr>
              <p:cNvPr id="15" name="Graphic 14" descr="Pie chart with solid fill">
                <a:extLst>
                  <a:ext uri="{FF2B5EF4-FFF2-40B4-BE49-F238E27FC236}">
                    <a16:creationId xmlns:a16="http://schemas.microsoft.com/office/drawing/2014/main" id="{C2D490A0-9157-AEBE-1CE4-662B24447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4664" y="1112102"/>
                <a:ext cx="162159" cy="162159"/>
              </a:xfrm>
              <a:prstGeom prst="rect">
                <a:avLst/>
              </a:prstGeom>
            </p:spPr>
          </p:pic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FF17A69-CBE6-82DC-0CEC-B7DDB7B57F7E}"/>
                  </a:ext>
                </a:extLst>
              </p:cNvPr>
              <p:cNvSpPr/>
              <p:nvPr/>
            </p:nvSpPr>
            <p:spPr>
              <a:xfrm>
                <a:off x="9402929" y="1148607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8F00D20-3637-EBE7-6320-08AD1D15F11F}"/>
                  </a:ext>
                </a:extLst>
              </p:cNvPr>
              <p:cNvSpPr/>
              <p:nvPr/>
            </p:nvSpPr>
            <p:spPr>
              <a:xfrm>
                <a:off x="9402929" y="1187402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F0398A9-D173-5645-38F5-30F8F4949E29}"/>
                  </a:ext>
                </a:extLst>
              </p:cNvPr>
              <p:cNvSpPr/>
              <p:nvPr/>
            </p:nvSpPr>
            <p:spPr>
              <a:xfrm>
                <a:off x="9402929" y="1226198"/>
                <a:ext cx="47131" cy="24556"/>
              </a:xfrm>
              <a:custGeom>
                <a:avLst/>
                <a:gdLst>
                  <a:gd name="connsiteX0" fmla="*/ 0 w 91440"/>
                  <a:gd name="connsiteY0" fmla="*/ 0 h 28135"/>
                  <a:gd name="connsiteX1" fmla="*/ 91440 w 91440"/>
                  <a:gd name="connsiteY1" fmla="*/ 0 h 28135"/>
                  <a:gd name="connsiteX2" fmla="*/ 91440 w 91440"/>
                  <a:gd name="connsiteY2" fmla="*/ 28136 h 28135"/>
                  <a:gd name="connsiteX3" fmla="*/ 0 w 91440"/>
                  <a:gd name="connsiteY3" fmla="*/ 28136 h 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" h="28135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28136"/>
                    </a:lnTo>
                    <a:lnTo>
                      <a:pt x="0" y="28136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sz="4319" kern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ACC612-90CD-F1A0-6826-0D064183793F}"/>
                  </a:ext>
                </a:extLst>
              </p:cNvPr>
              <p:cNvSpPr txBox="1"/>
              <p:nvPr/>
            </p:nvSpPr>
            <p:spPr>
              <a:xfrm>
                <a:off x="8917534" y="2649647"/>
                <a:ext cx="578817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Create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datasets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CFEF4B-E19C-9A6A-4D11-EB422E48593E}"/>
                </a:ext>
              </a:extLst>
            </p:cNvPr>
            <p:cNvSpPr txBox="1"/>
            <p:nvPr/>
          </p:nvSpPr>
          <p:spPr>
            <a:xfrm>
              <a:off x="4597544" y="10658961"/>
              <a:ext cx="569405" cy="49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08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027C8A-34C5-FF9A-9E81-AA35C80C5295}"/>
                </a:ext>
              </a:extLst>
            </p:cNvPr>
            <p:cNvSpPr txBox="1"/>
            <p:nvPr/>
          </p:nvSpPr>
          <p:spPr>
            <a:xfrm>
              <a:off x="3778184" y="10217726"/>
              <a:ext cx="2234254" cy="89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Chunking</a:t>
              </a:r>
            </a:p>
            <a:p>
              <a:pPr algn="ctr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IBM Plex Sans" panose="020B0503050203000203" pitchFamily="34" charset="0"/>
                  <a:cs typeface="Consolas" panose="020B0609020204030204" pitchFamily="49" charset="0"/>
                </a:rPr>
                <a:t>for RAG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FD91C8-A743-5BDE-10C0-B626CA5FFC8D}"/>
                </a:ext>
              </a:extLst>
            </p:cNvPr>
            <p:cNvGrpSpPr/>
            <p:nvPr/>
          </p:nvGrpSpPr>
          <p:grpSpPr>
            <a:xfrm>
              <a:off x="4429275" y="8906804"/>
              <a:ext cx="1012042" cy="1305861"/>
              <a:chOff x="8176697" y="3011653"/>
              <a:chExt cx="380624" cy="491127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A916E48-9C5F-7CF3-405D-6BDBC1C57A8F}"/>
                  </a:ext>
                </a:extLst>
              </p:cNvPr>
              <p:cNvSpPr/>
              <p:nvPr/>
            </p:nvSpPr>
            <p:spPr>
              <a:xfrm>
                <a:off x="8189991" y="3012509"/>
                <a:ext cx="354035" cy="459045"/>
              </a:xfrm>
              <a:custGeom>
                <a:avLst/>
                <a:gdLst>
                  <a:gd name="connsiteX0" fmla="*/ 0 w 405636"/>
                  <a:gd name="connsiteY0" fmla="*/ 0 h 525952"/>
                  <a:gd name="connsiteX1" fmla="*/ 237194 w 405636"/>
                  <a:gd name="connsiteY1" fmla="*/ 6875 h 525952"/>
                  <a:gd name="connsiteX2" fmla="*/ 398761 w 405636"/>
                  <a:gd name="connsiteY2" fmla="*/ 158129 h 525952"/>
                  <a:gd name="connsiteX3" fmla="*/ 405636 w 405636"/>
                  <a:gd name="connsiteY3" fmla="*/ 522514 h 525952"/>
                  <a:gd name="connsiteX4" fmla="*/ 13750 w 405636"/>
                  <a:gd name="connsiteY4" fmla="*/ 525952 h 525952"/>
                  <a:gd name="connsiteX5" fmla="*/ 0 w 405636"/>
                  <a:gd name="connsiteY5" fmla="*/ 0 h 5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636" h="525952">
                    <a:moveTo>
                      <a:pt x="0" y="0"/>
                    </a:moveTo>
                    <a:lnTo>
                      <a:pt x="237194" y="6875"/>
                    </a:lnTo>
                    <a:lnTo>
                      <a:pt x="398761" y="158129"/>
                    </a:lnTo>
                    <a:lnTo>
                      <a:pt x="405636" y="522514"/>
                    </a:lnTo>
                    <a:lnTo>
                      <a:pt x="13750" y="525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319" kern="0" dirty="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604128-64C9-282C-481B-6CDD03AE6394}"/>
                  </a:ext>
                </a:extLst>
              </p:cNvPr>
              <p:cNvSpPr/>
              <p:nvPr/>
            </p:nvSpPr>
            <p:spPr>
              <a:xfrm>
                <a:off x="8176697" y="3011653"/>
                <a:ext cx="380624" cy="491127"/>
              </a:xfrm>
              <a:custGeom>
                <a:avLst/>
                <a:gdLst>
                  <a:gd name="connsiteX0" fmla="*/ 42203 w 436100"/>
                  <a:gd name="connsiteY0" fmla="*/ 520507 h 562710"/>
                  <a:gd name="connsiteX1" fmla="*/ 42203 w 436100"/>
                  <a:gd name="connsiteY1" fmla="*/ 42203 h 562710"/>
                  <a:gd name="connsiteX2" fmla="*/ 218050 w 436100"/>
                  <a:gd name="connsiteY2" fmla="*/ 42203 h 562710"/>
                  <a:gd name="connsiteX3" fmla="*/ 218050 w 436100"/>
                  <a:gd name="connsiteY3" fmla="*/ 189915 h 562710"/>
                  <a:gd name="connsiteX4" fmla="*/ 393897 w 436100"/>
                  <a:gd name="connsiteY4" fmla="*/ 189915 h 562710"/>
                  <a:gd name="connsiteX5" fmla="*/ 393897 w 436100"/>
                  <a:gd name="connsiteY5" fmla="*/ 520507 h 562710"/>
                  <a:gd name="connsiteX6" fmla="*/ 42203 w 436100"/>
                  <a:gd name="connsiteY6" fmla="*/ 520507 h 562710"/>
                  <a:gd name="connsiteX7" fmla="*/ 260253 w 436100"/>
                  <a:gd name="connsiteY7" fmla="*/ 59788 h 562710"/>
                  <a:gd name="connsiteX8" fmla="*/ 348177 w 436100"/>
                  <a:gd name="connsiteY8" fmla="*/ 147711 h 562710"/>
                  <a:gd name="connsiteX9" fmla="*/ 260253 w 436100"/>
                  <a:gd name="connsiteY9" fmla="*/ 147711 h 562710"/>
                  <a:gd name="connsiteX10" fmla="*/ 260253 w 436100"/>
                  <a:gd name="connsiteY10" fmla="*/ 59788 h 562710"/>
                  <a:gd name="connsiteX11" fmla="*/ 260253 w 436100"/>
                  <a:gd name="connsiteY11" fmla="*/ 0 h 562710"/>
                  <a:gd name="connsiteX12" fmla="*/ 0 w 436100"/>
                  <a:gd name="connsiteY12" fmla="*/ 0 h 562710"/>
                  <a:gd name="connsiteX13" fmla="*/ 0 w 436100"/>
                  <a:gd name="connsiteY13" fmla="*/ 562710 h 562710"/>
                  <a:gd name="connsiteX14" fmla="*/ 436100 w 436100"/>
                  <a:gd name="connsiteY14" fmla="*/ 562710 h 562710"/>
                  <a:gd name="connsiteX15" fmla="*/ 436100 w 436100"/>
                  <a:gd name="connsiteY15" fmla="*/ 154745 h 562710"/>
                  <a:gd name="connsiteX16" fmla="*/ 260253 w 436100"/>
                  <a:gd name="connsiteY16" fmla="*/ 0 h 56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6100" h="562710">
                    <a:moveTo>
                      <a:pt x="42203" y="520507"/>
                    </a:moveTo>
                    <a:lnTo>
                      <a:pt x="42203" y="42203"/>
                    </a:lnTo>
                    <a:lnTo>
                      <a:pt x="218050" y="42203"/>
                    </a:lnTo>
                    <a:lnTo>
                      <a:pt x="218050" y="189915"/>
                    </a:lnTo>
                    <a:lnTo>
                      <a:pt x="393897" y="189915"/>
                    </a:lnTo>
                    <a:lnTo>
                      <a:pt x="393897" y="520507"/>
                    </a:lnTo>
                    <a:lnTo>
                      <a:pt x="42203" y="520507"/>
                    </a:lnTo>
                    <a:close/>
                    <a:moveTo>
                      <a:pt x="260253" y="59788"/>
                    </a:moveTo>
                    <a:lnTo>
                      <a:pt x="348177" y="147711"/>
                    </a:lnTo>
                    <a:lnTo>
                      <a:pt x="260253" y="147711"/>
                    </a:lnTo>
                    <a:lnTo>
                      <a:pt x="260253" y="59788"/>
                    </a:lnTo>
                    <a:close/>
                    <a:moveTo>
                      <a:pt x="260253" y="0"/>
                    </a:moveTo>
                    <a:lnTo>
                      <a:pt x="0" y="0"/>
                    </a:lnTo>
                    <a:lnTo>
                      <a:pt x="0" y="562710"/>
                    </a:lnTo>
                    <a:lnTo>
                      <a:pt x="436100" y="562710"/>
                    </a:lnTo>
                    <a:lnTo>
                      <a:pt x="436100" y="154745"/>
                    </a:lnTo>
                    <a:lnTo>
                      <a:pt x="260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94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4319" kern="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E635589-B760-8AB6-2EBF-4FDD5CB07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3663" y="3179224"/>
                <a:ext cx="267022" cy="26702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8265A1-6BDC-88B4-301C-3E8B74231BCD}"/>
                </a:ext>
              </a:extLst>
            </p:cNvPr>
            <p:cNvGrpSpPr/>
            <p:nvPr/>
          </p:nvGrpSpPr>
          <p:grpSpPr>
            <a:xfrm>
              <a:off x="1310842" y="6448418"/>
              <a:ext cx="1737886" cy="2417805"/>
              <a:chOff x="8313574" y="2024524"/>
              <a:chExt cx="653611" cy="90932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4B840CA-1C90-1B6D-5C1F-9CEF3FE7C1F0}"/>
                  </a:ext>
                </a:extLst>
              </p:cNvPr>
              <p:cNvGrpSpPr/>
              <p:nvPr/>
            </p:nvGrpSpPr>
            <p:grpSpPr>
              <a:xfrm>
                <a:off x="8452513" y="2094229"/>
                <a:ext cx="380624" cy="491126"/>
                <a:chOff x="6973052" y="1059136"/>
                <a:chExt cx="436100" cy="562710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DC6003BE-84B7-020E-553D-580AC1180620}"/>
                    </a:ext>
                  </a:extLst>
                </p:cNvPr>
                <p:cNvSpPr/>
                <p:nvPr/>
              </p:nvSpPr>
              <p:spPr>
                <a:xfrm>
                  <a:off x="6988068" y="1079635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291AEE73-6C5D-24B1-0FCC-57D5C2ED529E}"/>
                    </a:ext>
                  </a:extLst>
                </p:cNvPr>
                <p:cNvSpPr/>
                <p:nvPr/>
              </p:nvSpPr>
              <p:spPr>
                <a:xfrm>
                  <a:off x="6973052" y="1059136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3C88D14-5064-FE17-E0FA-8F3027D8C977}"/>
                  </a:ext>
                </a:extLst>
              </p:cNvPr>
              <p:cNvGrpSpPr/>
              <p:nvPr/>
            </p:nvGrpSpPr>
            <p:grpSpPr>
              <a:xfrm>
                <a:off x="8524317" y="2024524"/>
                <a:ext cx="380624" cy="491126"/>
                <a:chOff x="6973052" y="1059134"/>
                <a:chExt cx="436100" cy="562710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DFADF9B3-4F13-C9E3-BA37-5DFDB8C295E7}"/>
                    </a:ext>
                  </a:extLst>
                </p:cNvPr>
                <p:cNvSpPr/>
                <p:nvPr/>
              </p:nvSpPr>
              <p:spPr>
                <a:xfrm>
                  <a:off x="6988068" y="1079637"/>
                  <a:ext cx="405636" cy="525952"/>
                </a:xfrm>
                <a:custGeom>
                  <a:avLst/>
                  <a:gdLst>
                    <a:gd name="connsiteX0" fmla="*/ 0 w 405636"/>
                    <a:gd name="connsiteY0" fmla="*/ 0 h 525952"/>
                    <a:gd name="connsiteX1" fmla="*/ 237194 w 405636"/>
                    <a:gd name="connsiteY1" fmla="*/ 6875 h 525952"/>
                    <a:gd name="connsiteX2" fmla="*/ 398761 w 405636"/>
                    <a:gd name="connsiteY2" fmla="*/ 158129 h 525952"/>
                    <a:gd name="connsiteX3" fmla="*/ 405636 w 405636"/>
                    <a:gd name="connsiteY3" fmla="*/ 522514 h 525952"/>
                    <a:gd name="connsiteX4" fmla="*/ 13750 w 405636"/>
                    <a:gd name="connsiteY4" fmla="*/ 525952 h 525952"/>
                    <a:gd name="connsiteX5" fmla="*/ 0 w 405636"/>
                    <a:gd name="connsiteY5" fmla="*/ 0 h 52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636" h="525952">
                      <a:moveTo>
                        <a:pt x="0" y="0"/>
                      </a:moveTo>
                      <a:lnTo>
                        <a:pt x="237194" y="6875"/>
                      </a:lnTo>
                      <a:lnTo>
                        <a:pt x="398761" y="158129"/>
                      </a:lnTo>
                      <a:lnTo>
                        <a:pt x="405636" y="522514"/>
                      </a:lnTo>
                      <a:lnTo>
                        <a:pt x="13750" y="525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080" kern="0" dirty="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3E5DE8B-A664-BA49-C3DB-CF5D7E9DC890}"/>
                    </a:ext>
                  </a:extLst>
                </p:cNvPr>
                <p:cNvSpPr/>
                <p:nvPr/>
              </p:nvSpPr>
              <p:spPr>
                <a:xfrm>
                  <a:off x="6973052" y="1059134"/>
                  <a:ext cx="436100" cy="562710"/>
                </a:xfrm>
                <a:custGeom>
                  <a:avLst/>
                  <a:gdLst>
                    <a:gd name="connsiteX0" fmla="*/ 42203 w 436100"/>
                    <a:gd name="connsiteY0" fmla="*/ 520507 h 562710"/>
                    <a:gd name="connsiteX1" fmla="*/ 42203 w 436100"/>
                    <a:gd name="connsiteY1" fmla="*/ 42203 h 562710"/>
                    <a:gd name="connsiteX2" fmla="*/ 218050 w 436100"/>
                    <a:gd name="connsiteY2" fmla="*/ 42203 h 562710"/>
                    <a:gd name="connsiteX3" fmla="*/ 218050 w 436100"/>
                    <a:gd name="connsiteY3" fmla="*/ 189915 h 562710"/>
                    <a:gd name="connsiteX4" fmla="*/ 393897 w 436100"/>
                    <a:gd name="connsiteY4" fmla="*/ 189915 h 562710"/>
                    <a:gd name="connsiteX5" fmla="*/ 393897 w 436100"/>
                    <a:gd name="connsiteY5" fmla="*/ 520507 h 562710"/>
                    <a:gd name="connsiteX6" fmla="*/ 42203 w 436100"/>
                    <a:gd name="connsiteY6" fmla="*/ 520507 h 562710"/>
                    <a:gd name="connsiteX7" fmla="*/ 260253 w 436100"/>
                    <a:gd name="connsiteY7" fmla="*/ 59788 h 562710"/>
                    <a:gd name="connsiteX8" fmla="*/ 348177 w 436100"/>
                    <a:gd name="connsiteY8" fmla="*/ 147711 h 562710"/>
                    <a:gd name="connsiteX9" fmla="*/ 260253 w 436100"/>
                    <a:gd name="connsiteY9" fmla="*/ 147711 h 562710"/>
                    <a:gd name="connsiteX10" fmla="*/ 260253 w 436100"/>
                    <a:gd name="connsiteY10" fmla="*/ 59788 h 562710"/>
                    <a:gd name="connsiteX11" fmla="*/ 260253 w 436100"/>
                    <a:gd name="connsiteY11" fmla="*/ 0 h 562710"/>
                    <a:gd name="connsiteX12" fmla="*/ 0 w 436100"/>
                    <a:gd name="connsiteY12" fmla="*/ 0 h 562710"/>
                    <a:gd name="connsiteX13" fmla="*/ 0 w 436100"/>
                    <a:gd name="connsiteY13" fmla="*/ 562710 h 562710"/>
                    <a:gd name="connsiteX14" fmla="*/ 436100 w 436100"/>
                    <a:gd name="connsiteY14" fmla="*/ 562710 h 562710"/>
                    <a:gd name="connsiteX15" fmla="*/ 436100 w 436100"/>
                    <a:gd name="connsiteY15" fmla="*/ 154745 h 562710"/>
                    <a:gd name="connsiteX16" fmla="*/ 260253 w 436100"/>
                    <a:gd name="connsiteY16" fmla="*/ 0 h 562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36100" h="562710">
                      <a:moveTo>
                        <a:pt x="42203" y="520507"/>
                      </a:moveTo>
                      <a:lnTo>
                        <a:pt x="42203" y="42203"/>
                      </a:lnTo>
                      <a:lnTo>
                        <a:pt x="218050" y="42203"/>
                      </a:lnTo>
                      <a:lnTo>
                        <a:pt x="218050" y="189915"/>
                      </a:lnTo>
                      <a:lnTo>
                        <a:pt x="393897" y="189915"/>
                      </a:lnTo>
                      <a:lnTo>
                        <a:pt x="393897" y="520507"/>
                      </a:lnTo>
                      <a:lnTo>
                        <a:pt x="42203" y="520507"/>
                      </a:lnTo>
                      <a:close/>
                      <a:moveTo>
                        <a:pt x="260253" y="59788"/>
                      </a:moveTo>
                      <a:lnTo>
                        <a:pt x="348177" y="147711"/>
                      </a:lnTo>
                      <a:lnTo>
                        <a:pt x="260253" y="147711"/>
                      </a:lnTo>
                      <a:lnTo>
                        <a:pt x="260253" y="59788"/>
                      </a:lnTo>
                      <a:close/>
                      <a:moveTo>
                        <a:pt x="260253" y="0"/>
                      </a:moveTo>
                      <a:lnTo>
                        <a:pt x="0" y="0"/>
                      </a:lnTo>
                      <a:lnTo>
                        <a:pt x="0" y="562710"/>
                      </a:lnTo>
                      <a:lnTo>
                        <a:pt x="436100" y="562710"/>
                      </a:lnTo>
                      <a:lnTo>
                        <a:pt x="436100" y="154745"/>
                      </a:lnTo>
                      <a:lnTo>
                        <a:pt x="2602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4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54857" tIns="27428" rIns="54857" bIns="27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080" kern="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1FD3B-AB1E-D006-85E2-FC812BAFA28E}"/>
                  </a:ext>
                </a:extLst>
              </p:cNvPr>
              <p:cNvSpPr txBox="1"/>
              <p:nvPr/>
            </p:nvSpPr>
            <p:spPr>
              <a:xfrm>
                <a:off x="8313574" y="2599022"/>
                <a:ext cx="653611" cy="334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Docling</a:t>
                </a:r>
                <a:b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</a:br>
                <a:r>
                  <a:rPr lang="en-US" sz="1200" kern="0" dirty="0">
                    <a:solidFill>
                      <a:prstClr val="black"/>
                    </a:solidFill>
                    <a:latin typeface="IBM Plex Sans" panose="020B0503050203000203" pitchFamily="34" charset="0"/>
                    <a:cs typeface="Consolas" panose="020B0609020204030204" pitchFamily="49" charset="0"/>
                  </a:rPr>
                  <a:t>Document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FDD01B66-A1FA-032C-D008-F186742C5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61401" y="2162431"/>
                <a:ext cx="303779" cy="303779"/>
              </a:xfrm>
              <a:prstGeom prst="rect">
                <a:avLst/>
              </a:prstGeom>
            </p:spPr>
          </p:pic>
        </p:grp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164AF52-10C1-F01D-DC0F-EAC6E2E43386}"/>
                </a:ext>
              </a:extLst>
            </p:cNvPr>
            <p:cNvSpPr/>
            <p:nvPr/>
          </p:nvSpPr>
          <p:spPr>
            <a:xfrm rot="5400000">
              <a:off x="2944698" y="7366298"/>
              <a:ext cx="1227503" cy="730661"/>
            </a:xfrm>
            <a:prstGeom prst="triangl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19"/>
            </a:p>
          </p:txBody>
        </p:sp>
      </p:grpSp>
      <p:sp>
        <p:nvSpPr>
          <p:cNvPr id="42" name="Graphic 40">
            <a:extLst>
              <a:ext uri="{FF2B5EF4-FFF2-40B4-BE49-F238E27FC236}">
                <a16:creationId xmlns:a16="http://schemas.microsoft.com/office/drawing/2014/main" id="{42F01B6D-9307-E39D-ACB1-0C82724EA03B}"/>
              </a:ext>
            </a:extLst>
          </p:cNvPr>
          <p:cNvSpPr/>
          <p:nvPr/>
        </p:nvSpPr>
        <p:spPr>
          <a:xfrm>
            <a:off x="2494598" y="3952523"/>
            <a:ext cx="638760" cy="500626"/>
          </a:xfrm>
          <a:custGeom>
            <a:avLst/>
            <a:gdLst>
              <a:gd name="connsiteX0" fmla="*/ 631698 w 1386317"/>
              <a:gd name="connsiteY0" fmla="*/ 1027792 h 1086522"/>
              <a:gd name="connsiteX1" fmla="*/ 585001 w 1386317"/>
              <a:gd name="connsiteY1" fmla="*/ 955711 h 1086522"/>
              <a:gd name="connsiteX2" fmla="*/ 1277836 w 1386317"/>
              <a:gd name="connsiteY2" fmla="*/ 322764 h 1086522"/>
              <a:gd name="connsiteX3" fmla="*/ 1385884 w 1386317"/>
              <a:gd name="connsiteY3" fmla="*/ 374813 h 1086522"/>
              <a:gd name="connsiteX4" fmla="*/ 1049326 w 1386317"/>
              <a:gd name="connsiteY4" fmla="*/ 733654 h 1086522"/>
              <a:gd name="connsiteX5" fmla="*/ 696634 w 1386317"/>
              <a:gd name="connsiteY5" fmla="*/ 1086458 h 1086522"/>
              <a:gd name="connsiteX6" fmla="*/ 631698 w 1386317"/>
              <a:gd name="connsiteY6" fmla="*/ 1027613 h 1086522"/>
              <a:gd name="connsiteX7" fmla="*/ 481949 w 1386317"/>
              <a:gd name="connsiteY7" fmla="*/ 872377 h 1086522"/>
              <a:gd name="connsiteX8" fmla="*/ 435477 w 1386317"/>
              <a:gd name="connsiteY8" fmla="*/ 814470 h 1086522"/>
              <a:gd name="connsiteX9" fmla="*/ 829846 w 1386317"/>
              <a:gd name="connsiteY9" fmla="*/ 496320 h 1086522"/>
              <a:gd name="connsiteX10" fmla="*/ 929021 w 1386317"/>
              <a:gd name="connsiteY10" fmla="*/ 571509 h 1086522"/>
              <a:gd name="connsiteX11" fmla="*/ 535548 w 1386317"/>
              <a:gd name="connsiteY11" fmla="*/ 922078 h 1086522"/>
              <a:gd name="connsiteX12" fmla="*/ 481860 w 1386317"/>
              <a:gd name="connsiteY12" fmla="*/ 872310 h 1086522"/>
              <a:gd name="connsiteX13" fmla="*/ 342150 w 1386317"/>
              <a:gd name="connsiteY13" fmla="*/ 729520 h 1086522"/>
              <a:gd name="connsiteX14" fmla="*/ 307531 w 1386317"/>
              <a:gd name="connsiteY14" fmla="*/ 679886 h 1086522"/>
              <a:gd name="connsiteX15" fmla="*/ 496111 w 1386317"/>
              <a:gd name="connsiteY15" fmla="*/ 549406 h 1086522"/>
              <a:gd name="connsiteX16" fmla="*/ 585628 w 1386317"/>
              <a:gd name="connsiteY16" fmla="*/ 626004 h 1086522"/>
              <a:gd name="connsiteX17" fmla="*/ 392768 w 1386317"/>
              <a:gd name="connsiteY17" fmla="*/ 774124 h 1086522"/>
              <a:gd name="connsiteX18" fmla="*/ 342150 w 1386317"/>
              <a:gd name="connsiteY18" fmla="*/ 729520 h 1086522"/>
              <a:gd name="connsiteX19" fmla="*/ 227133 w 1386317"/>
              <a:gd name="connsiteY19" fmla="*/ 611740 h 1086522"/>
              <a:gd name="connsiteX20" fmla="*/ 197488 w 1386317"/>
              <a:gd name="connsiteY20" fmla="*/ 564990 h 1086522"/>
              <a:gd name="connsiteX21" fmla="*/ 749605 w 1386317"/>
              <a:gd name="connsiteY21" fmla="*/ 209279 h 1086522"/>
              <a:gd name="connsiteX22" fmla="*/ 831571 w 1386317"/>
              <a:gd name="connsiteY22" fmla="*/ 258801 h 1086522"/>
              <a:gd name="connsiteX23" fmla="*/ 274525 w 1386317"/>
              <a:gd name="connsiteY23" fmla="*/ 648049 h 1086522"/>
              <a:gd name="connsiteX24" fmla="*/ 227133 w 1386317"/>
              <a:gd name="connsiteY24" fmla="*/ 611673 h 1086522"/>
              <a:gd name="connsiteX25" fmla="*/ 580945 w 1386317"/>
              <a:gd name="connsiteY25" fmla="*/ 557768 h 1086522"/>
              <a:gd name="connsiteX26" fmla="*/ 541374 w 1386317"/>
              <a:gd name="connsiteY26" fmla="*/ 517837 h 1086522"/>
              <a:gd name="connsiteX27" fmla="*/ 584351 w 1386317"/>
              <a:gd name="connsiteY27" fmla="*/ 480925 h 1086522"/>
              <a:gd name="connsiteX28" fmla="*/ 818508 w 1386317"/>
              <a:gd name="connsiteY28" fmla="*/ 313823 h 1086522"/>
              <a:gd name="connsiteX29" fmla="*/ 1019501 w 1386317"/>
              <a:gd name="connsiteY29" fmla="*/ 176659 h 1086522"/>
              <a:gd name="connsiteX30" fmla="*/ 1103081 w 1386317"/>
              <a:gd name="connsiteY30" fmla="*/ 224884 h 1086522"/>
              <a:gd name="connsiteX31" fmla="*/ 629838 w 1386317"/>
              <a:gd name="connsiteY31" fmla="*/ 590656 h 1086522"/>
              <a:gd name="connsiteX32" fmla="*/ 580923 w 1386317"/>
              <a:gd name="connsiteY32" fmla="*/ 557746 h 1086522"/>
              <a:gd name="connsiteX33" fmla="*/ 120250 w 1386317"/>
              <a:gd name="connsiteY33" fmla="*/ 504490 h 1086522"/>
              <a:gd name="connsiteX34" fmla="*/ 97148 w 1386317"/>
              <a:gd name="connsiteY34" fmla="*/ 464022 h 1086522"/>
              <a:gd name="connsiteX35" fmla="*/ 471351 w 1386317"/>
              <a:gd name="connsiteY35" fmla="*/ 243441 h 1086522"/>
              <a:gd name="connsiteX36" fmla="*/ 545362 w 1386317"/>
              <a:gd name="connsiteY36" fmla="*/ 296697 h 1086522"/>
              <a:gd name="connsiteX37" fmla="*/ 160852 w 1386317"/>
              <a:gd name="connsiteY37" fmla="*/ 537490 h 1086522"/>
              <a:gd name="connsiteX38" fmla="*/ 120049 w 1386317"/>
              <a:gd name="connsiteY38" fmla="*/ 504490 h 1086522"/>
              <a:gd name="connsiteX39" fmla="*/ 914814 w 1386317"/>
              <a:gd name="connsiteY39" fmla="*/ 506696 h 1086522"/>
              <a:gd name="connsiteX40" fmla="*/ 869014 w 1386317"/>
              <a:gd name="connsiteY40" fmla="*/ 469203 h 1086522"/>
              <a:gd name="connsiteX41" fmla="*/ 1134765 w 1386317"/>
              <a:gd name="connsiteY41" fmla="*/ 248756 h 1086522"/>
              <a:gd name="connsiteX42" fmla="*/ 1193181 w 1386317"/>
              <a:gd name="connsiteY42" fmla="*/ 266163 h 1086522"/>
              <a:gd name="connsiteX43" fmla="*/ 1240460 w 1386317"/>
              <a:gd name="connsiteY43" fmla="*/ 297598 h 1086522"/>
              <a:gd name="connsiteX44" fmla="*/ 968659 w 1386317"/>
              <a:gd name="connsiteY44" fmla="*/ 536379 h 1086522"/>
              <a:gd name="connsiteX45" fmla="*/ 914814 w 1386317"/>
              <a:gd name="connsiteY45" fmla="*/ 506799 h 1086522"/>
              <a:gd name="connsiteX46" fmla="*/ 31741 w 1386317"/>
              <a:gd name="connsiteY46" fmla="*/ 410916 h 1086522"/>
              <a:gd name="connsiteX47" fmla="*/ 124 w 1386317"/>
              <a:gd name="connsiteY47" fmla="*/ 378967 h 1086522"/>
              <a:gd name="connsiteX48" fmla="*/ 14151 w 1386317"/>
              <a:gd name="connsiteY48" fmla="*/ 369892 h 1086522"/>
              <a:gd name="connsiteX49" fmla="*/ 362361 w 1386317"/>
              <a:gd name="connsiteY49" fmla="*/ 180388 h 1086522"/>
              <a:gd name="connsiteX50" fmla="*/ 696462 w 1386317"/>
              <a:gd name="connsiteY50" fmla="*/ -38 h 1086522"/>
              <a:gd name="connsiteX51" fmla="*/ 728414 w 1386317"/>
              <a:gd name="connsiteY51" fmla="*/ 15596 h 1086522"/>
              <a:gd name="connsiteX52" fmla="*/ 760367 w 1386317"/>
              <a:gd name="connsiteY52" fmla="*/ 37704 h 1086522"/>
              <a:gd name="connsiteX53" fmla="*/ 65061 w 1386317"/>
              <a:gd name="connsiteY53" fmla="*/ 442825 h 1086522"/>
              <a:gd name="connsiteX54" fmla="*/ 31786 w 1386317"/>
              <a:gd name="connsiteY54" fmla="*/ 410876 h 1086522"/>
              <a:gd name="connsiteX55" fmla="*/ 545541 w 1386317"/>
              <a:gd name="connsiteY55" fmla="*/ 249851 h 1086522"/>
              <a:gd name="connsiteX56" fmla="*/ 517420 w 1386317"/>
              <a:gd name="connsiteY56" fmla="*/ 221927 h 1086522"/>
              <a:gd name="connsiteX57" fmla="*/ 656592 w 1386317"/>
              <a:gd name="connsiteY57" fmla="*/ 133323 h 1086522"/>
              <a:gd name="connsiteX58" fmla="*/ 795719 w 1386317"/>
              <a:gd name="connsiteY58" fmla="*/ 51561 h 1086522"/>
              <a:gd name="connsiteX59" fmla="*/ 831437 w 1386317"/>
              <a:gd name="connsiteY59" fmla="*/ 70558 h 1086522"/>
              <a:gd name="connsiteX60" fmla="*/ 867154 w 1386317"/>
              <a:gd name="connsiteY60" fmla="*/ 94034 h 1086522"/>
              <a:gd name="connsiteX61" fmla="*/ 583477 w 1386317"/>
              <a:gd name="connsiteY61" fmla="*/ 271107 h 1086522"/>
              <a:gd name="connsiteX62" fmla="*/ 545586 w 1386317"/>
              <a:gd name="connsiteY62" fmla="*/ 249836 h 1086522"/>
              <a:gd name="connsiteX63" fmla="*/ 824289 w 1386317"/>
              <a:gd name="connsiteY63" fmla="*/ 214481 h 1086522"/>
              <a:gd name="connsiteX64" fmla="*/ 790319 w 1386317"/>
              <a:gd name="connsiteY64" fmla="*/ 186534 h 1086522"/>
              <a:gd name="connsiteX65" fmla="*/ 900743 w 1386317"/>
              <a:gd name="connsiteY65" fmla="*/ 112732 h 1086522"/>
              <a:gd name="connsiteX66" fmla="*/ 976816 w 1386317"/>
              <a:gd name="connsiteY66" fmla="*/ 152774 h 1086522"/>
              <a:gd name="connsiteX67" fmla="*/ 969405 w 1386317"/>
              <a:gd name="connsiteY67" fmla="*/ 166428 h 1086522"/>
              <a:gd name="connsiteX68" fmla="*/ 864741 w 1386317"/>
              <a:gd name="connsiteY68" fmla="*/ 235670 h 1086522"/>
              <a:gd name="connsiteX69" fmla="*/ 824295 w 1386317"/>
              <a:gd name="connsiteY69" fmla="*/ 214490 h 10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86317" h="1086522">
                <a:moveTo>
                  <a:pt x="631698" y="1027792"/>
                </a:moveTo>
                <a:cubicBezTo>
                  <a:pt x="576755" y="969304"/>
                  <a:pt x="575119" y="966778"/>
                  <a:pt x="585001" y="955711"/>
                </a:cubicBezTo>
                <a:cubicBezTo>
                  <a:pt x="600654" y="938182"/>
                  <a:pt x="1268425" y="328354"/>
                  <a:pt x="1277836" y="322764"/>
                </a:cubicBezTo>
                <a:cubicBezTo>
                  <a:pt x="1286129" y="317986"/>
                  <a:pt x="1367980" y="357419"/>
                  <a:pt x="1385884" y="374813"/>
                </a:cubicBezTo>
                <a:cubicBezTo>
                  <a:pt x="1392741" y="381480"/>
                  <a:pt x="1339545" y="438219"/>
                  <a:pt x="1049326" y="733654"/>
                </a:cubicBezTo>
                <a:cubicBezTo>
                  <a:pt x="859737" y="926713"/>
                  <a:pt x="700892" y="1085564"/>
                  <a:pt x="696634" y="1086458"/>
                </a:cubicBezTo>
                <a:cubicBezTo>
                  <a:pt x="692229" y="1087431"/>
                  <a:pt x="663001" y="1060948"/>
                  <a:pt x="631698" y="1027613"/>
                </a:cubicBezTo>
                <a:close/>
                <a:moveTo>
                  <a:pt x="481949" y="872377"/>
                </a:moveTo>
                <a:cubicBezTo>
                  <a:pt x="452327" y="842663"/>
                  <a:pt x="433594" y="819322"/>
                  <a:pt x="435477" y="814470"/>
                </a:cubicBezTo>
                <a:cubicBezTo>
                  <a:pt x="438860" y="805690"/>
                  <a:pt x="822675" y="496097"/>
                  <a:pt x="829846" y="496320"/>
                </a:cubicBezTo>
                <a:cubicBezTo>
                  <a:pt x="838692" y="496651"/>
                  <a:pt x="929021" y="565137"/>
                  <a:pt x="929021" y="571509"/>
                </a:cubicBezTo>
                <a:cubicBezTo>
                  <a:pt x="929021" y="578219"/>
                  <a:pt x="543166" y="922078"/>
                  <a:pt x="535548" y="922078"/>
                </a:cubicBezTo>
                <a:cubicBezTo>
                  <a:pt x="533307" y="922078"/>
                  <a:pt x="509152" y="899675"/>
                  <a:pt x="481860" y="872310"/>
                </a:cubicBezTo>
                <a:close/>
                <a:moveTo>
                  <a:pt x="342150" y="729520"/>
                </a:moveTo>
                <a:cubicBezTo>
                  <a:pt x="318958" y="703674"/>
                  <a:pt x="304394" y="682792"/>
                  <a:pt x="307531" y="679886"/>
                </a:cubicBezTo>
                <a:cubicBezTo>
                  <a:pt x="323709" y="664819"/>
                  <a:pt x="490599" y="549339"/>
                  <a:pt x="496111" y="549406"/>
                </a:cubicBezTo>
                <a:cubicBezTo>
                  <a:pt x="505074" y="549518"/>
                  <a:pt x="585628" y="618425"/>
                  <a:pt x="585628" y="626004"/>
                </a:cubicBezTo>
                <a:cubicBezTo>
                  <a:pt x="585628" y="635309"/>
                  <a:pt x="404891" y="774124"/>
                  <a:pt x="392768" y="774124"/>
                </a:cubicBezTo>
                <a:cubicBezTo>
                  <a:pt x="386942" y="774124"/>
                  <a:pt x="364154" y="754051"/>
                  <a:pt x="342150" y="729520"/>
                </a:cubicBezTo>
                <a:close/>
                <a:moveTo>
                  <a:pt x="227133" y="611740"/>
                </a:moveTo>
                <a:cubicBezTo>
                  <a:pt x="193925" y="578225"/>
                  <a:pt x="189959" y="571965"/>
                  <a:pt x="197488" y="564990"/>
                </a:cubicBezTo>
                <a:cubicBezTo>
                  <a:pt x="208289" y="554971"/>
                  <a:pt x="738850" y="213303"/>
                  <a:pt x="749605" y="209279"/>
                </a:cubicBezTo>
                <a:cubicBezTo>
                  <a:pt x="758093" y="206205"/>
                  <a:pt x="831571" y="250596"/>
                  <a:pt x="831571" y="258801"/>
                </a:cubicBezTo>
                <a:cubicBezTo>
                  <a:pt x="831571" y="264663"/>
                  <a:pt x="287745" y="644695"/>
                  <a:pt x="274525" y="648049"/>
                </a:cubicBezTo>
                <a:cubicBezTo>
                  <a:pt x="269259" y="649395"/>
                  <a:pt x="249384" y="634138"/>
                  <a:pt x="227133" y="611673"/>
                </a:cubicBezTo>
                <a:close/>
                <a:moveTo>
                  <a:pt x="580945" y="557768"/>
                </a:moveTo>
                <a:cubicBezTo>
                  <a:pt x="559042" y="539627"/>
                  <a:pt x="541239" y="521660"/>
                  <a:pt x="541374" y="517837"/>
                </a:cubicBezTo>
                <a:cubicBezTo>
                  <a:pt x="541508" y="514016"/>
                  <a:pt x="560861" y="497411"/>
                  <a:pt x="584351" y="480925"/>
                </a:cubicBezTo>
                <a:cubicBezTo>
                  <a:pt x="607856" y="464449"/>
                  <a:pt x="713193" y="389258"/>
                  <a:pt x="818508" y="313823"/>
                </a:cubicBezTo>
                <a:cubicBezTo>
                  <a:pt x="923755" y="238389"/>
                  <a:pt x="1014213" y="176659"/>
                  <a:pt x="1019501" y="176659"/>
                </a:cubicBezTo>
                <a:cubicBezTo>
                  <a:pt x="1033667" y="176659"/>
                  <a:pt x="1105389" y="218021"/>
                  <a:pt x="1103081" y="224884"/>
                </a:cubicBezTo>
                <a:cubicBezTo>
                  <a:pt x="1099756" y="234838"/>
                  <a:pt x="639473" y="590656"/>
                  <a:pt x="629838" y="590656"/>
                </a:cubicBezTo>
                <a:cubicBezTo>
                  <a:pt x="624841" y="590701"/>
                  <a:pt x="602837" y="575889"/>
                  <a:pt x="580923" y="557746"/>
                </a:cubicBezTo>
                <a:close/>
                <a:moveTo>
                  <a:pt x="120250" y="504490"/>
                </a:moveTo>
                <a:cubicBezTo>
                  <a:pt x="94101" y="476900"/>
                  <a:pt x="90314" y="470238"/>
                  <a:pt x="97148" y="464022"/>
                </a:cubicBezTo>
                <a:cubicBezTo>
                  <a:pt x="103064" y="458634"/>
                  <a:pt x="431690" y="264949"/>
                  <a:pt x="471351" y="243441"/>
                </a:cubicBezTo>
                <a:cubicBezTo>
                  <a:pt x="477916" y="239886"/>
                  <a:pt x="547580" y="290035"/>
                  <a:pt x="545362" y="296697"/>
                </a:cubicBezTo>
                <a:cubicBezTo>
                  <a:pt x="542472" y="305325"/>
                  <a:pt x="171832" y="537490"/>
                  <a:pt x="160852" y="537490"/>
                </a:cubicBezTo>
                <a:cubicBezTo>
                  <a:pt x="155609" y="537494"/>
                  <a:pt x="137257" y="522642"/>
                  <a:pt x="120049" y="504490"/>
                </a:cubicBezTo>
                <a:close/>
                <a:moveTo>
                  <a:pt x="914814" y="506696"/>
                </a:moveTo>
                <a:cubicBezTo>
                  <a:pt x="890771" y="489479"/>
                  <a:pt x="870157" y="472601"/>
                  <a:pt x="869014" y="469203"/>
                </a:cubicBezTo>
                <a:cubicBezTo>
                  <a:pt x="867396" y="464347"/>
                  <a:pt x="1085401" y="283567"/>
                  <a:pt x="1134765" y="248756"/>
                </a:cubicBezTo>
                <a:cubicBezTo>
                  <a:pt x="1144380" y="241988"/>
                  <a:pt x="1151942" y="244242"/>
                  <a:pt x="1193181" y="266163"/>
                </a:cubicBezTo>
                <a:cubicBezTo>
                  <a:pt x="1219241" y="280014"/>
                  <a:pt x="1240505" y="294155"/>
                  <a:pt x="1240460" y="297598"/>
                </a:cubicBezTo>
                <a:cubicBezTo>
                  <a:pt x="1240341" y="306401"/>
                  <a:pt x="980759" y="534143"/>
                  <a:pt x="968659" y="536379"/>
                </a:cubicBezTo>
                <a:cubicBezTo>
                  <a:pt x="963104" y="537329"/>
                  <a:pt x="938880" y="524019"/>
                  <a:pt x="914814" y="506799"/>
                </a:cubicBezTo>
                <a:close/>
                <a:moveTo>
                  <a:pt x="31741" y="410916"/>
                </a:moveTo>
                <a:lnTo>
                  <a:pt x="124" y="378967"/>
                </a:lnTo>
                <a:lnTo>
                  <a:pt x="14151" y="369892"/>
                </a:lnTo>
                <a:cubicBezTo>
                  <a:pt x="21882" y="364902"/>
                  <a:pt x="178554" y="279634"/>
                  <a:pt x="362361" y="180388"/>
                </a:cubicBezTo>
                <a:lnTo>
                  <a:pt x="696462" y="-38"/>
                </a:lnTo>
                <a:lnTo>
                  <a:pt x="728414" y="15596"/>
                </a:lnTo>
                <a:cubicBezTo>
                  <a:pt x="745988" y="24195"/>
                  <a:pt x="760367" y="34144"/>
                  <a:pt x="760367" y="37704"/>
                </a:cubicBezTo>
                <a:cubicBezTo>
                  <a:pt x="760367" y="42575"/>
                  <a:pt x="73352" y="442825"/>
                  <a:pt x="65061" y="442825"/>
                </a:cubicBezTo>
                <a:cubicBezTo>
                  <a:pt x="64165" y="442825"/>
                  <a:pt x="49174" y="428449"/>
                  <a:pt x="31786" y="410876"/>
                </a:cubicBezTo>
                <a:close/>
                <a:moveTo>
                  <a:pt x="545541" y="249851"/>
                </a:moveTo>
                <a:cubicBezTo>
                  <a:pt x="530058" y="238252"/>
                  <a:pt x="517398" y="225683"/>
                  <a:pt x="517420" y="221927"/>
                </a:cubicBezTo>
                <a:cubicBezTo>
                  <a:pt x="517443" y="218170"/>
                  <a:pt x="580071" y="178307"/>
                  <a:pt x="656592" y="133323"/>
                </a:cubicBezTo>
                <a:lnTo>
                  <a:pt x="795719" y="51561"/>
                </a:lnTo>
                <a:lnTo>
                  <a:pt x="831437" y="70558"/>
                </a:lnTo>
                <a:cubicBezTo>
                  <a:pt x="851083" y="81008"/>
                  <a:pt x="867154" y="91574"/>
                  <a:pt x="867154" y="94034"/>
                </a:cubicBezTo>
                <a:cubicBezTo>
                  <a:pt x="867154" y="101047"/>
                  <a:pt x="594233" y="271308"/>
                  <a:pt x="583477" y="271107"/>
                </a:cubicBezTo>
                <a:cubicBezTo>
                  <a:pt x="578128" y="271017"/>
                  <a:pt x="561079" y="261437"/>
                  <a:pt x="545586" y="249836"/>
                </a:cubicBezTo>
                <a:close/>
                <a:moveTo>
                  <a:pt x="824289" y="214481"/>
                </a:moveTo>
                <a:cubicBezTo>
                  <a:pt x="805541" y="202920"/>
                  <a:pt x="790252" y="190357"/>
                  <a:pt x="790319" y="186534"/>
                </a:cubicBezTo>
                <a:cubicBezTo>
                  <a:pt x="790431" y="180086"/>
                  <a:pt x="885192" y="116756"/>
                  <a:pt x="900743" y="112732"/>
                </a:cubicBezTo>
                <a:cubicBezTo>
                  <a:pt x="907890" y="110885"/>
                  <a:pt x="971662" y="144457"/>
                  <a:pt x="976816" y="152774"/>
                </a:cubicBezTo>
                <a:cubicBezTo>
                  <a:pt x="978368" y="155283"/>
                  <a:pt x="975034" y="161427"/>
                  <a:pt x="969405" y="166428"/>
                </a:cubicBezTo>
                <a:cubicBezTo>
                  <a:pt x="950151" y="183532"/>
                  <a:pt x="871104" y="235826"/>
                  <a:pt x="864741" y="235670"/>
                </a:cubicBezTo>
                <a:cubicBezTo>
                  <a:pt x="861245" y="235583"/>
                  <a:pt x="843046" y="226051"/>
                  <a:pt x="824295" y="214490"/>
                </a:cubicBezTo>
                <a:close/>
              </a:path>
            </a:pathLst>
          </a:custGeom>
          <a:solidFill>
            <a:schemeClr val="tx1"/>
          </a:solidFill>
          <a:ln w="5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89486B59-515F-BF19-C73C-BF25B337E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4395" y="4218898"/>
            <a:ext cx="444535" cy="444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2990F-F9AC-D5A4-2B19-77729BC50A43}"/>
              </a:ext>
            </a:extLst>
          </p:cNvPr>
          <p:cNvSpPr txBox="1"/>
          <p:nvPr/>
        </p:nvSpPr>
        <p:spPr>
          <a:xfrm>
            <a:off x="4081684" y="1574667"/>
            <a:ext cx="78345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DoclingDocument</a:t>
            </a:r>
            <a:r>
              <a:rPr lang="en-US" dirty="0"/>
              <a:t> built as a tree with ordered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links between branches/leaves, we use `</a:t>
            </a:r>
            <a:r>
              <a:rPr lang="en-US" dirty="0" err="1"/>
              <a:t>RefItem</a:t>
            </a:r>
            <a:r>
              <a:rPr lang="en-US" dirty="0"/>
              <a:t>` (== path in JSON layout)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inheritance-based object construction, starting from bade class </a:t>
            </a:r>
            <a:r>
              <a:rPr lang="en-US" dirty="0" err="1"/>
              <a:t>NodeItem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GroupItem: allows to group </a:t>
            </a:r>
            <a:r>
              <a:rPr lang="en-US" dirty="0" err="1"/>
              <a:t>NodeItems</a:t>
            </a:r>
            <a:r>
              <a:rPr lang="en-US" dirty="0"/>
              <a:t> (</a:t>
            </a:r>
            <a:r>
              <a:rPr lang="en-US" dirty="0" err="1"/>
              <a:t>eg</a:t>
            </a:r>
            <a:r>
              <a:rPr lang="en-US" dirty="0"/>
              <a:t> lists, chapters, </a:t>
            </a:r>
            <a:r>
              <a:rPr lang="en-US" dirty="0" err="1"/>
              <a:t>etc</a:t>
            </a:r>
            <a:r>
              <a:rPr lang="en-US" dirty="0"/>
              <a:t>) and has no explicit provenance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DocItem</a:t>
            </a:r>
            <a:r>
              <a:rPr lang="en-US" dirty="0"/>
              <a:t>: any </a:t>
            </a:r>
            <a:r>
              <a:rPr lang="en-US" dirty="0" err="1"/>
              <a:t>NodeItem</a:t>
            </a:r>
            <a:r>
              <a:rPr lang="en-US" dirty="0"/>
              <a:t> that can have explicit provenance (location with one or more page-no and bounding-boxes)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TextItem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ListItem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HeadingItem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FloatingItem</a:t>
            </a:r>
            <a:r>
              <a:rPr lang="en-US" dirty="0"/>
              <a:t>: Item with potential captions, footnotes, </a:t>
            </a:r>
            <a:r>
              <a:rPr lang="en-US" dirty="0" err="1"/>
              <a:t>etc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TableItem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FigureItem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CodeItem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FormItem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…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74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Document Operations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Creation Methods: Create and add new elements</a:t>
            </a:r>
            <a:endParaRPr lang="en-US" sz="2800" dirty="0"/>
          </a:p>
          <a:p>
            <a:pPr marL="0" indent="0">
              <a:buNone/>
            </a:pPr>
            <a:endParaRPr sz="2800" dirty="0"/>
          </a:p>
          <a:p>
            <a:pPr lvl="1"/>
            <a:r>
              <a:rPr sz="2400" dirty="0"/>
              <a:t>`</a:t>
            </a:r>
            <a:r>
              <a:rPr sz="2400" dirty="0" err="1"/>
              <a:t>add_text</a:t>
            </a:r>
            <a:r>
              <a:rPr sz="2400" dirty="0"/>
              <a:t>()`, `</a:t>
            </a:r>
            <a:r>
              <a:rPr sz="2400" dirty="0" err="1"/>
              <a:t>add_title</a:t>
            </a:r>
            <a:r>
              <a:rPr sz="2400" dirty="0"/>
              <a:t>()`, `</a:t>
            </a:r>
            <a:r>
              <a:rPr sz="2400" dirty="0" err="1"/>
              <a:t>add_heading</a:t>
            </a:r>
            <a:r>
              <a:rPr sz="2400" dirty="0"/>
              <a:t>()`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add_group</a:t>
            </a:r>
            <a:r>
              <a:rPr sz="2400" dirty="0"/>
              <a:t>()`, `</a:t>
            </a:r>
            <a:r>
              <a:rPr sz="2400" dirty="0" err="1"/>
              <a:t>add_table</a:t>
            </a:r>
            <a:r>
              <a:rPr sz="2400" dirty="0"/>
              <a:t>()`, `</a:t>
            </a:r>
            <a:r>
              <a:rPr sz="2400" dirty="0" err="1"/>
              <a:t>add_picture</a:t>
            </a:r>
            <a:r>
              <a:rPr sz="2400" dirty="0"/>
              <a:t>()`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add_list_item</a:t>
            </a:r>
            <a:r>
              <a:rPr sz="2400" dirty="0"/>
              <a:t>()`, `</a:t>
            </a:r>
            <a:r>
              <a:rPr sz="2400" dirty="0" err="1"/>
              <a:t>add_code</a:t>
            </a:r>
            <a:r>
              <a:rPr sz="2400" dirty="0"/>
              <a:t>()`, `</a:t>
            </a:r>
            <a:r>
              <a:rPr sz="2400" dirty="0" err="1"/>
              <a:t>add_formula</a:t>
            </a:r>
            <a:r>
              <a:rPr sz="2400" dirty="0"/>
              <a:t>()`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/>
          </a:p>
          <a:p>
            <a:r>
              <a:rPr sz="1600">
                <a:solidFill>
                  <a:srgbClr val="404040"/>
                </a:solidFill>
                <a:latin typeface="Consolas"/>
              </a:rPr>
              <a:t># Adding elements to the document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doc = DoclingDocument(name="My Document")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title = doc.add_title(text="Document Title")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chapter = doc.add_group(label=GroupLabel.CHAPTER, name="Introduction")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doc.add_heading(parent=chapter, text="1. Introduction", level=1)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Document Operations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Insertion Methods: Add elements relative to others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append_child_item</a:t>
            </a:r>
            <a:r>
              <a:rPr sz="2400" dirty="0"/>
              <a:t>()`: Add as child of parent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insert_item_after_sibling</a:t>
            </a:r>
            <a:r>
              <a:rPr sz="2400" dirty="0"/>
              <a:t>()`: Insert after an element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insert_item_before_sibling</a:t>
            </a:r>
            <a:r>
              <a:rPr sz="2400" dirty="0"/>
              <a:t>()`: Insert before an element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dirty="0">
                <a:solidFill>
                  <a:srgbClr val="404040"/>
                </a:solidFill>
                <a:latin typeface="Consolas"/>
              </a:rPr>
              <a:t># Inserting elements at specific positions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new_item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TextItem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   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self_ref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="#", 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    label=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DocItemLabel.TEXT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,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    text="New content",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   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orig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="New content"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)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doc.insert_item_after_sibling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new_item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new_item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, sibling=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existing_item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Document Operations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Modification Methods: Change existing content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delete_items</a:t>
            </a:r>
            <a:r>
              <a:rPr sz="2400" dirty="0"/>
              <a:t>()`: Remove elements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replace_item</a:t>
            </a:r>
            <a:r>
              <a:rPr sz="2400" dirty="0"/>
              <a:t>()`: Replace one element with another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/>
          </a:p>
          <a:p>
            <a:r>
              <a:rPr sz="1600">
                <a:solidFill>
                  <a:srgbClr val="404040"/>
                </a:solidFill>
                <a:latin typeface="Consolas"/>
              </a:rPr>
              <a:t># Replacing and deleting items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doc.replace_item(old_item=old_text, new_item=new_text)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doc.delete_items(node_items=[item_to_delete])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Iteration and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Iterating Content: Traverse document structure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iterate_items</a:t>
            </a:r>
            <a:r>
              <a:rPr sz="2400" dirty="0"/>
              <a:t>()`: Access all items with nesting level</a:t>
            </a:r>
          </a:p>
          <a:p>
            <a:pPr lvl="1"/>
            <a:r>
              <a:rPr sz="2400" dirty="0"/>
              <a:t>Resolution of references with `resolve()`</a:t>
            </a:r>
          </a:p>
          <a:p>
            <a:pPr lvl="1"/>
            <a:r>
              <a:rPr sz="2400" dirty="0"/>
              <a:t>Access via document attributes: `</a:t>
            </a:r>
            <a:r>
              <a:rPr sz="2400" dirty="0" err="1"/>
              <a:t>doc.texts</a:t>
            </a:r>
            <a:r>
              <a:rPr sz="2400" dirty="0"/>
              <a:t>`, `</a:t>
            </a:r>
            <a:r>
              <a:rPr sz="2400" dirty="0" err="1"/>
              <a:t>doc.tables</a:t>
            </a:r>
            <a:r>
              <a:rPr sz="2400" dirty="0"/>
              <a:t>`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22087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/>
          </a:p>
          <a:p>
            <a:r>
              <a:rPr sz="1600">
                <a:solidFill>
                  <a:srgbClr val="404040"/>
                </a:solidFill>
                <a:latin typeface="Consolas"/>
              </a:rPr>
              <a:t># Iterating through document elements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for item, level in doc.iterate_items(with_groups=True):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if isinstance(item, TableItem):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    # Access or manipulate table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elif isinstance(item, TextItem):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    # Work with text content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Serializers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252253" cy="4525963"/>
          </a:xfrm>
        </p:spPr>
        <p:txBody>
          <a:bodyPr/>
          <a:lstStyle/>
          <a:p>
            <a:r>
              <a:rPr sz="2800" dirty="0"/>
              <a:t>Purpose: Convert document to different formats</a:t>
            </a:r>
          </a:p>
          <a:p>
            <a:r>
              <a:rPr sz="2800" dirty="0"/>
              <a:t>Base Classes: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BaseDocSerializer</a:t>
            </a:r>
            <a:r>
              <a:rPr sz="2400" dirty="0"/>
              <a:t>`: Common serialization functionality</a:t>
            </a:r>
          </a:p>
          <a:p>
            <a:r>
              <a:rPr sz="2800" dirty="0"/>
              <a:t>Format-specific serializers for different outputs</a:t>
            </a:r>
          </a:p>
          <a:p>
            <a:r>
              <a:rPr sz="2800" dirty="0"/>
              <a:t>Process: Serializes document structure to text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/>
          </a:p>
          <a:p>
            <a:r>
              <a:rPr sz="1600">
                <a:solidFill>
                  <a:srgbClr val="404040"/>
                </a:solidFill>
                <a:latin typeface="Consolas"/>
              </a:rPr>
              <a:t># Internal serialization process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doc_serializer = MarkdownDocSerializer(doc=doc)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result = doc_serializer.serialize()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Serializers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962" y="1724558"/>
            <a:ext cx="7084771" cy="4525963"/>
          </a:xfrm>
        </p:spPr>
        <p:txBody>
          <a:bodyPr/>
          <a:lstStyle/>
          <a:p>
            <a:r>
              <a:rPr sz="2800" dirty="0"/>
              <a:t>Markdown Serializer: Export to Markdown format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export_to_markdown</a:t>
            </a:r>
            <a:r>
              <a:rPr sz="2400" dirty="0"/>
              <a:t>()`: Converts to Markdown text</a:t>
            </a:r>
          </a:p>
          <a:p>
            <a:pPr lvl="1"/>
            <a:r>
              <a:rPr sz="2400" dirty="0"/>
              <a:t>Handles formatting, links, tables, code blocks</a:t>
            </a:r>
          </a:p>
          <a:p>
            <a:pPr lvl="1"/>
            <a:r>
              <a:rPr sz="2400" dirty="0"/>
              <a:t>Supports export of nested 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869" y="4896304"/>
            <a:ext cx="5493715" cy="1354217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dirty="0">
                <a:solidFill>
                  <a:srgbClr val="404040"/>
                </a:solidFill>
                <a:latin typeface="Consolas"/>
              </a:rPr>
              <a:t># Export document to Markdown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markdown_text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doc.export_to_markdown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()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# Save to file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doc.save_as_markdown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(filename="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document.md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")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83DE39-C13B-0A99-12D7-2FEFC6B4E46A}"/>
              </a:ext>
            </a:extLst>
          </p:cNvPr>
          <p:cNvSpPr txBox="1">
            <a:spLocks/>
          </p:cNvSpPr>
          <p:nvPr/>
        </p:nvSpPr>
        <p:spPr>
          <a:xfrm>
            <a:off x="7315200" y="1724558"/>
            <a:ext cx="71652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HTML Serializer: Export to HTML format</a:t>
            </a:r>
          </a:p>
          <a:p>
            <a:pPr lvl="1"/>
            <a:r>
              <a:rPr lang="en-US" sz="2400" dirty="0"/>
              <a:t>`</a:t>
            </a:r>
            <a:r>
              <a:rPr lang="en-US" sz="2400" dirty="0" err="1"/>
              <a:t>export_to_html</a:t>
            </a:r>
            <a:r>
              <a:rPr lang="en-US" sz="2400" dirty="0"/>
              <a:t>()`: Generates HTML representation</a:t>
            </a:r>
          </a:p>
          <a:p>
            <a:pPr lvl="1"/>
            <a:r>
              <a:rPr lang="en-US" sz="2400" dirty="0"/>
              <a:t>Rich formatting with CSS styles</a:t>
            </a:r>
          </a:p>
          <a:p>
            <a:pPr lvl="1"/>
            <a:r>
              <a:rPr lang="en-US" sz="2400" dirty="0"/>
              <a:t>Options for page splitting and image embedding</a:t>
            </a:r>
          </a:p>
          <a:p>
            <a:endParaRPr lang="en-US" sz="2800" dirty="0"/>
          </a:p>
          <a:p>
            <a:r>
              <a:rPr lang="en-US" sz="2800" dirty="0" err="1"/>
              <a:t>DocTags</a:t>
            </a:r>
            <a:r>
              <a:rPr lang="en-US" sz="2800" dirty="0"/>
              <a:t> Serializer: Export to custom tag format</a:t>
            </a:r>
          </a:p>
          <a:p>
            <a:pPr lvl="1"/>
            <a:r>
              <a:rPr lang="en-US" sz="2400" dirty="0"/>
              <a:t>`</a:t>
            </a:r>
            <a:r>
              <a:rPr lang="en-US" sz="2400" dirty="0" err="1"/>
              <a:t>export_to_doctags</a:t>
            </a:r>
            <a:r>
              <a:rPr lang="en-US" sz="2400" dirty="0"/>
              <a:t>()`: Generates </a:t>
            </a:r>
            <a:r>
              <a:rPr lang="en-US" sz="2400" dirty="0" err="1"/>
              <a:t>DocTags</a:t>
            </a:r>
            <a:r>
              <a:rPr lang="en-US" sz="2400" dirty="0"/>
              <a:t> format</a:t>
            </a:r>
          </a:p>
          <a:p>
            <a:pPr lvl="1"/>
            <a:r>
              <a:rPr lang="en-US" sz="2400" dirty="0"/>
              <a:t>Machine-readable representation with semantic tags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AD511-25B6-7F82-B503-6D796F05C675}"/>
              </a:ext>
            </a:extLst>
          </p:cNvPr>
          <p:cNvSpPr txBox="1"/>
          <p:nvPr/>
        </p:nvSpPr>
        <p:spPr>
          <a:xfrm>
            <a:off x="7315200" y="6505042"/>
            <a:ext cx="4608576" cy="830997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r>
              <a:rPr sz="1600" dirty="0">
                <a:solidFill>
                  <a:srgbClr val="404040"/>
                </a:solidFill>
                <a:latin typeface="Consolas"/>
              </a:rPr>
              <a:t># Export to different formats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html_text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doc.export_to_html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()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doctags_text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doc.export_to_doctags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Visualizers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b="1" dirty="0"/>
              <a:t>Purpose</a:t>
            </a:r>
            <a:r>
              <a:rPr sz="2800" dirty="0"/>
              <a:t>: Generate visual representations of document</a:t>
            </a:r>
          </a:p>
          <a:p>
            <a:r>
              <a:rPr sz="2800" b="1" dirty="0"/>
              <a:t>Classes</a:t>
            </a:r>
            <a:r>
              <a:rPr sz="2800" dirty="0"/>
              <a:t>: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BaseVisualizer</a:t>
            </a:r>
            <a:r>
              <a:rPr sz="2400" dirty="0"/>
              <a:t>`: Common visualization interface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LayoutVisualizer</a:t>
            </a:r>
            <a:r>
              <a:rPr sz="2400" dirty="0"/>
              <a:t>`: Shows document layout with bounding boxes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ReadingOrderVisualizer</a:t>
            </a:r>
            <a:r>
              <a:rPr sz="2400" dirty="0"/>
              <a:t>`: Shows reading order with arrows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13527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dirty="0">
                <a:solidFill>
                  <a:srgbClr val="404040"/>
                </a:solidFill>
                <a:latin typeface="Consolas"/>
              </a:rPr>
              <a:t># Generate visual representation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images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doc.get_visualization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show_label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=True)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A358EB-27BA-01C4-DFF8-B230E30A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769" y="95097"/>
            <a:ext cx="3723036" cy="49670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Chunkers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Purpose: Split document into semantic chunks for AI models</a:t>
            </a:r>
            <a:r>
              <a:rPr lang="en-US" sz="2800" dirty="0"/>
              <a:t>, specifically RAG</a:t>
            </a:r>
            <a:endParaRPr sz="2800" dirty="0"/>
          </a:p>
          <a:p>
            <a:r>
              <a:rPr dirty="0"/>
              <a:t>Base Classes: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BaseChunker</a:t>
            </a:r>
            <a:r>
              <a:rPr sz="2400" dirty="0"/>
              <a:t>`: Common chunking functionality</a:t>
            </a:r>
          </a:p>
          <a:p>
            <a:pPr lvl="1"/>
            <a:r>
              <a:rPr sz="2400" dirty="0"/>
              <a:t>`</a:t>
            </a:r>
            <a:r>
              <a:rPr sz="2400" dirty="0" err="1"/>
              <a:t>BaseChunk</a:t>
            </a:r>
            <a:r>
              <a:rPr sz="2400" dirty="0"/>
              <a:t>`: Represents a chunk of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/>
          </a:p>
          <a:p>
            <a:r>
              <a:rPr sz="1600">
                <a:solidFill>
                  <a:srgbClr val="404040"/>
                </a:solidFill>
                <a:latin typeface="Consolas"/>
              </a:rPr>
              <a:t>class BaseChunker(BaseModel, ABC):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@abstractmethod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def chunk(self, dl_doc: DLDocument, **kwargs) -&gt; Iterator[BaseChunk]:</a:t>
            </a:r>
            <a:br/>
            <a:r>
              <a:rPr sz="1600">
                <a:solidFill>
                  <a:srgbClr val="404040"/>
                </a:solidFill>
                <a:latin typeface="Consolas"/>
              </a:rPr>
              <a:t>        raise NotImplementedError()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Chunkers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 err="1"/>
              <a:t>HierarchicalChunker</a:t>
            </a:r>
            <a:r>
              <a:rPr sz="2800" dirty="0"/>
              <a:t>: Structure-aware chunking</a:t>
            </a:r>
          </a:p>
          <a:p>
            <a:pPr lvl="1"/>
            <a:r>
              <a:rPr sz="2400" dirty="0"/>
              <a:t>Follows document structure during chunking</a:t>
            </a:r>
          </a:p>
          <a:p>
            <a:pPr lvl="1"/>
            <a:r>
              <a:rPr sz="2400" dirty="0"/>
              <a:t>Preserves semantic relationships</a:t>
            </a:r>
            <a:r>
              <a:rPr lang="en-US" sz="2400" dirty="0"/>
              <a:t>	</a:t>
            </a:r>
            <a:endParaRPr sz="2400" dirty="0"/>
          </a:p>
          <a:p>
            <a:pPr lvl="1"/>
            <a:r>
              <a:rPr sz="2400" dirty="0"/>
              <a:t>Maintains headings, captions with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8862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dirty="0">
                <a:solidFill>
                  <a:srgbClr val="404040"/>
                </a:solidFill>
                <a:latin typeface="Consolas"/>
              </a:rPr>
              <a:t>from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docling_core.transforms.chunker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import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HierarchicalChunker</a:t>
            </a:r>
            <a:br>
              <a:rPr dirty="0"/>
            </a:b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HierarchicalChunker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()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chunks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chunker.chunk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dl_doc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=doc)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0B13D-2263-6AD5-193F-A5F6E367F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429771-7A78-DCCF-E629-AB879288A04C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  <a:defRPr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8416E39C-B865-C5E2-01D4-B9891C13213F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10845301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Recovering structured content from PDF</a:t>
            </a:r>
          </a:p>
          <a:p>
            <a:pPr defTabSz="1462503">
              <a:lnSpc>
                <a:spcPct val="90000"/>
              </a:lnSpc>
              <a:spcBef>
                <a:spcPts val="720"/>
              </a:spcBef>
              <a:defRPr/>
            </a:pPr>
            <a:r>
              <a:rPr lang="en-US" sz="3239" i="1" dirty="0">
                <a:cs typeface="Arial" panose="020B0604020202020204" pitchFamily="34" charset="0"/>
              </a:rPr>
              <a:t>with </a:t>
            </a:r>
            <a:r>
              <a:rPr lang="en-US" sz="3239" i="1" dirty="0" err="1">
                <a:cs typeface="Arial" panose="020B0604020202020204" pitchFamily="34" charset="0"/>
              </a:rPr>
              <a:t>Docling</a:t>
            </a:r>
            <a:endParaRPr lang="en-US" sz="3239" i="1" dirty="0">
              <a:cs typeface="Arial" panose="020B0604020202020204" pitchFamily="34" charset="0"/>
            </a:endParaRPr>
          </a:p>
          <a:p>
            <a:pPr defTabSz="1462503">
              <a:lnSpc>
                <a:spcPct val="90000"/>
              </a:lnSpc>
              <a:defRPr/>
            </a:pPr>
            <a:endParaRPr lang="en-US" sz="4797" kern="0" dirty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05A53-0E33-4A46-BAA0-FE38EA1CB38C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  <a:defRPr/>
            </a:pPr>
            <a:endParaRPr lang="en-US" sz="216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C18CC2-8D43-92CE-7008-EB723988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341" y="2092617"/>
            <a:ext cx="4119206" cy="5324827"/>
          </a:xfrm>
          <a:prstGeom prst="rect">
            <a:avLst/>
          </a:prstGeom>
          <a:effectLst>
            <a:outerShdw blurRad="4064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601497-5D67-5D61-273D-7DEA7A3E1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077" y="3033517"/>
            <a:ext cx="927611" cy="927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FE9325-62A0-B993-F680-2DF1DAD96599}"/>
              </a:ext>
            </a:extLst>
          </p:cNvPr>
          <p:cNvGrpSpPr/>
          <p:nvPr/>
        </p:nvGrpSpPr>
        <p:grpSpPr>
          <a:xfrm>
            <a:off x="6009167" y="2030784"/>
            <a:ext cx="4080658" cy="5386660"/>
            <a:chOff x="15058706" y="2362200"/>
            <a:chExt cx="7576188" cy="100009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A14720-6884-7383-FF5A-4042E3AD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3294"/>
            <a:stretch/>
          </p:blipFill>
          <p:spPr>
            <a:xfrm>
              <a:off x="15058706" y="2362200"/>
              <a:ext cx="7576188" cy="100009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1E79DA-A076-14C7-769E-943300FDAD63}"/>
                </a:ext>
              </a:extLst>
            </p:cNvPr>
            <p:cNvSpPr/>
            <p:nvPr/>
          </p:nvSpPr>
          <p:spPr bwMode="auto">
            <a:xfrm>
              <a:off x="15058706" y="11252200"/>
              <a:ext cx="7576188" cy="11109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  <a:tileRect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4857" tIns="54857" rIns="54857" bIns="54857" numCol="1" rtlCol="0" anchor="t" anchorCtr="0" compatLnSpc="1">
              <a:prstTxWarp prst="textNoShape">
                <a:avLst/>
              </a:prstTxWarp>
            </a:bodyPr>
            <a:lstStyle/>
            <a:p>
              <a:pPr marL="196527" indent="-196527" defTabSz="548549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8F2654-E50A-ABE1-7D30-72654ADB28DC}"/>
              </a:ext>
            </a:extLst>
          </p:cNvPr>
          <p:cNvSpPr txBox="1"/>
          <p:nvPr/>
        </p:nvSpPr>
        <p:spPr>
          <a:xfrm>
            <a:off x="6009167" y="7541097"/>
            <a:ext cx="329898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defTabSz="1462796">
              <a:buSzPct val="100000"/>
            </a:pPr>
            <a:r>
              <a:rPr lang="en-US" sz="1200" dirty="0">
                <a:cs typeface="Arial" panose="020B0604020202020204" pitchFamily="34" charset="0"/>
              </a:rPr>
              <a:t>*results rendered as HTML for visualization purposes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F483C-9ED3-7C33-8865-0D9F3348BE54}"/>
              </a:ext>
            </a:extLst>
          </p:cNvPr>
          <p:cNvSpPr txBox="1"/>
          <p:nvPr/>
        </p:nvSpPr>
        <p:spPr>
          <a:xfrm>
            <a:off x="9569473" y="784811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462796">
              <a:buSzPct val="100000"/>
            </a:pPr>
            <a:endParaRPr lang="en-US" sz="1440" dirty="0">
              <a:cs typeface="Arial" panose="020B060402020202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BFCB117-1289-683F-11CB-4505DC25769E}"/>
              </a:ext>
            </a:extLst>
          </p:cNvPr>
          <p:cNvSpPr/>
          <p:nvPr/>
        </p:nvSpPr>
        <p:spPr bwMode="auto">
          <a:xfrm>
            <a:off x="5156649" y="4161289"/>
            <a:ext cx="541559" cy="975233"/>
          </a:xfrm>
          <a:prstGeom prst="rightArrow">
            <a:avLst>
              <a:gd name="adj1" fmla="val 45408"/>
              <a:gd name="adj2" fmla="val 100000"/>
            </a:avLst>
          </a:prstGeom>
          <a:solidFill>
            <a:srgbClr val="F1A21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marL="196527" indent="-196527" defTabSz="5485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E6E89-5756-EFFA-F9BC-76449499CE26}"/>
              </a:ext>
            </a:extLst>
          </p:cNvPr>
          <p:cNvSpPr txBox="1"/>
          <p:nvPr/>
        </p:nvSpPr>
        <p:spPr>
          <a:xfrm>
            <a:off x="10782855" y="2631182"/>
            <a:ext cx="3570694" cy="193488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Good quality</a:t>
            </a:r>
          </a:p>
          <a:p>
            <a:pPr defTabSz="1097444">
              <a:spcBef>
                <a:spcPts val="960"/>
              </a:spcBef>
              <a:tabLst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Fast and cheap</a:t>
            </a:r>
          </a:p>
          <a:p>
            <a:pPr marL="5714">
              <a:spcBef>
                <a:spcPts val="960"/>
              </a:spcBef>
              <a:tabLst>
                <a:tab pos="165707" algn="l"/>
                <a:tab pos="476171" algn="l"/>
              </a:tabLst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Fully local operation</a:t>
            </a:r>
          </a:p>
          <a:p>
            <a:pPr marL="5714">
              <a:spcBef>
                <a:spcPts val="960"/>
              </a:spcBef>
              <a:tabLst>
                <a:tab pos="165707" algn="l"/>
                <a:tab pos="476171" algn="l"/>
              </a:tabLst>
              <a:defRPr/>
            </a:pPr>
            <a:r>
              <a:rPr lang="en-US" sz="2160" dirty="0">
                <a:solidFill>
                  <a:srgbClr val="000000"/>
                </a:solidFill>
                <a:latin typeface="IBM Plex Sans Light"/>
              </a:rPr>
              <a:t>Structured format output</a:t>
            </a:r>
            <a:endParaRPr lang="en-US" sz="1080" dirty="0">
              <a:solidFill>
                <a:srgbClr val="000000"/>
              </a:solidFill>
              <a:latin typeface="IBM Plex Sans Light"/>
            </a:endParaRPr>
          </a:p>
          <a:p>
            <a:pPr marL="7619">
              <a:spcBef>
                <a:spcPts val="960"/>
              </a:spcBef>
              <a:tabLst>
                <a:tab pos="165707" algn="l"/>
                <a:tab pos="476171" algn="l"/>
              </a:tabLst>
              <a:defRPr/>
            </a:pPr>
            <a:r>
              <a:rPr lang="en-US" sz="1080" dirty="0">
                <a:solidFill>
                  <a:srgbClr val="000000"/>
                </a:solidFill>
                <a:latin typeface="IBM Plex Sans Light"/>
              </a:rPr>
              <a:t>Cost-effective at scale, with consistent representation and high quality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8D599C5-01D5-4F88-AF55-3DFACD0FC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2309" y="2654633"/>
            <a:ext cx="307318" cy="3073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637E2-91C1-2DDE-6520-46405B0B3535}"/>
              </a:ext>
            </a:extLst>
          </p:cNvPr>
          <p:cNvCxnSpPr>
            <a:cxnSpLocks/>
          </p:cNvCxnSpPr>
          <p:nvPr/>
        </p:nvCxnSpPr>
        <p:spPr bwMode="auto">
          <a:xfrm flipH="1">
            <a:off x="10545968" y="4436780"/>
            <a:ext cx="353917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188FAB34-EC0F-6005-0F13-F8571DC97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4789" y="4453231"/>
            <a:ext cx="402358" cy="402358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063A4B7A-8333-33C5-6238-A178070E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7927" y="3140701"/>
            <a:ext cx="307318" cy="307318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59BACAAC-365C-2B71-B96A-1F85753AD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8135" y="3591087"/>
            <a:ext cx="307318" cy="307318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A293AAEF-F3EB-4B8B-972C-E6E3F59B7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3924" y="4020640"/>
            <a:ext cx="307318" cy="3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9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b="1">
                <a:solidFill>
                  <a:srgbClr val="0047AB"/>
                </a:solidFill>
              </a:rPr>
              <a:t>Transformations: Chunkers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 err="1"/>
              <a:t>HybridChunker</a:t>
            </a:r>
            <a:r>
              <a:rPr sz="2800" dirty="0"/>
              <a:t>: Token-aware semantic chunking</a:t>
            </a:r>
          </a:p>
          <a:p>
            <a:pPr lvl="1"/>
            <a:r>
              <a:rPr sz="2400" dirty="0"/>
              <a:t>Combines structure awareness with token limits</a:t>
            </a:r>
          </a:p>
          <a:p>
            <a:pPr lvl="1"/>
            <a:r>
              <a:rPr sz="2400" dirty="0"/>
              <a:t>Uses tokenizers (</a:t>
            </a:r>
            <a:r>
              <a:rPr sz="2400" dirty="0" err="1"/>
              <a:t>HuggingFace</a:t>
            </a:r>
            <a:r>
              <a:rPr sz="2400" dirty="0"/>
              <a:t>, OpenAI) for sizing</a:t>
            </a:r>
          </a:p>
          <a:p>
            <a:pPr lvl="1"/>
            <a:r>
              <a:rPr sz="2400" dirty="0"/>
              <a:t>Enables optimal AI model input preparation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271" y="3886200"/>
            <a:ext cx="12801600" cy="2743200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dirty="0">
                <a:solidFill>
                  <a:srgbClr val="404040"/>
                </a:solidFill>
                <a:latin typeface="Consolas"/>
              </a:rPr>
              <a:t>from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docling_core.transforms.chunker.hybrid_chunker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import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HybridChunker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from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docling_core.transforms.chunker.tokenizer.huggingface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import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HuggingFaceTokenizer</a:t>
            </a:r>
            <a:br>
              <a:rPr dirty="0"/>
            </a:b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tokenizer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HuggingFaceTokenizer.from_pretrained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   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model_name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="sentence-transformers/all-MiniLM-L6-v2"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)</a:t>
            </a:r>
            <a:br>
              <a:rPr dirty="0"/>
            </a:br>
            <a:r>
              <a:rPr sz="1600" dirty="0" err="1">
                <a:solidFill>
                  <a:srgbClr val="404040"/>
                </a:solidFill>
                <a:latin typeface="Consolas"/>
              </a:rPr>
              <a:t>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 = 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HybridChunker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(tokenizer=tokenizer)</a:t>
            </a:r>
            <a:br>
              <a:rPr dirty="0"/>
            </a:br>
            <a:r>
              <a:rPr sz="1600" dirty="0">
                <a:solidFill>
                  <a:srgbClr val="404040"/>
                </a:solidFill>
                <a:latin typeface="Consolas"/>
              </a:rPr>
              <a:t>chunks = list(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chunker.chunk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(</a:t>
            </a:r>
            <a:r>
              <a:rPr sz="1600" dirty="0" err="1">
                <a:solidFill>
                  <a:srgbClr val="404040"/>
                </a:solidFill>
                <a:latin typeface="Consolas"/>
              </a:rPr>
              <a:t>dl_doc</a:t>
            </a:r>
            <a:r>
              <a:rPr sz="1600" dirty="0">
                <a:solidFill>
                  <a:srgbClr val="404040"/>
                </a:solidFill>
                <a:latin typeface="Consolas"/>
              </a:rPr>
              <a:t>=doc))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1647-7B30-69F2-757E-D7CA3F63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9121E-F25E-BFA4-3468-B224CFF44B19}"/>
              </a:ext>
            </a:extLst>
          </p:cNvPr>
          <p:cNvSpPr txBox="1"/>
          <p:nvPr/>
        </p:nvSpPr>
        <p:spPr>
          <a:xfrm>
            <a:off x="4683111" y="9301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28" indent="-267897" defTabSz="1462211">
              <a:spcBef>
                <a:spcPts val="1740"/>
              </a:spcBef>
              <a:buSzPct val="100000"/>
              <a:buFontTx/>
              <a:buChar char="–"/>
            </a:pPr>
            <a:endParaRPr lang="en-US" sz="4319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571E331A-F257-3EB7-5BDD-882A1CDB91B5}"/>
              </a:ext>
            </a:extLst>
          </p:cNvPr>
          <p:cNvSpPr txBox="1">
            <a:spLocks/>
          </p:cNvSpPr>
          <p:nvPr/>
        </p:nvSpPr>
        <p:spPr>
          <a:xfrm>
            <a:off x="462199" y="504332"/>
            <a:ext cx="8681087" cy="1016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211">
              <a:lnSpc>
                <a:spcPct val="90000"/>
              </a:lnSpc>
            </a:pPr>
            <a:r>
              <a:rPr lang="en-US" sz="4796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Docling-MCP for Agents</a:t>
            </a:r>
            <a:br>
              <a:rPr lang="en-US" sz="4796" kern="0" dirty="0">
                <a:solidFill>
                  <a:srgbClr val="0F62FE"/>
                </a:solidFill>
                <a:latin typeface="IBM Plex Sans Light" panose="020B0403050203000203" pitchFamily="34" charset="0"/>
              </a:rPr>
            </a:br>
            <a:r>
              <a:rPr lang="en-US" sz="288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Make Docling agentic</a:t>
            </a:r>
            <a:endParaRPr lang="en-US" sz="4796" kern="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56853-7EF7-E2DC-C384-74ED3D70B991}"/>
              </a:ext>
            </a:extLst>
          </p:cNvPr>
          <p:cNvSpPr txBox="1"/>
          <p:nvPr/>
        </p:nvSpPr>
        <p:spPr>
          <a:xfrm>
            <a:off x="2170674" y="116111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162" indent="-535903" defTabSz="2925007">
              <a:spcBef>
                <a:spcPts val="3478"/>
              </a:spcBef>
              <a:buSzPct val="100000"/>
              <a:buFontTx/>
              <a:buChar char="–"/>
            </a:pPr>
            <a:endParaRPr lang="en-US" sz="4319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B7E5E-7CFC-79BC-4F81-21F0A41560B9}"/>
              </a:ext>
            </a:extLst>
          </p:cNvPr>
          <p:cNvSpPr txBox="1"/>
          <p:nvPr/>
        </p:nvSpPr>
        <p:spPr>
          <a:xfrm>
            <a:off x="2549369" y="3763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162" indent="-535903" defTabSz="2925007">
              <a:spcBef>
                <a:spcPts val="3478"/>
              </a:spcBef>
              <a:buSzPct val="100000"/>
              <a:buFontTx/>
              <a:buChar char="–"/>
            </a:pPr>
            <a:endParaRPr lang="en-US" sz="4319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B3C03-3B9E-E97C-33EB-BFD4D773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9" y="1936014"/>
            <a:ext cx="6490443" cy="5623460"/>
          </a:xfrm>
          <a:prstGeom prst="rect">
            <a:avLst/>
          </a:prstGeom>
        </p:spPr>
      </p:pic>
      <p:pic>
        <p:nvPicPr>
          <p:cNvPr id="27" name="Picture 26" descr="A screenshot of a chat&#10;&#10;AI-generated content may be incorrect.">
            <a:extLst>
              <a:ext uri="{FF2B5EF4-FFF2-40B4-BE49-F238E27FC236}">
                <a16:creationId xmlns:a16="http://schemas.microsoft.com/office/drawing/2014/main" id="{7FCF6BFC-F4C8-986D-A26E-3FDAC53ED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69" y="1936014"/>
            <a:ext cx="6853001" cy="62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9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3CBAC-0E54-B04B-E6CE-ED30574F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9EE0DF-C51D-6102-1C5C-B6A1D7AD08FA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E36E585-B15B-D66B-849D-10705407996C}"/>
              </a:ext>
            </a:extLst>
          </p:cNvPr>
          <p:cNvSpPr txBox="1">
            <a:spLocks/>
          </p:cNvSpPr>
          <p:nvPr/>
        </p:nvSpPr>
        <p:spPr>
          <a:xfrm>
            <a:off x="461307" y="503862"/>
            <a:ext cx="8682217" cy="101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 err="1">
                <a:solidFill>
                  <a:srgbClr val="0F62FE"/>
                </a:solidFill>
                <a:latin typeface="IBM Plex Sans Light" panose="020B0403050203000203" pitchFamily="34" charset="0"/>
              </a:rPr>
              <a:t>Docling</a:t>
            </a:r>
            <a:endParaRPr lang="en-US" sz="4797" kern="0" dirty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0FB0D-FA81-63A3-622C-32EB67F8F5D3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8A2E1-E5C5-6E38-BF4C-207BECEFB215}"/>
              </a:ext>
            </a:extLst>
          </p:cNvPr>
          <p:cNvSpPr txBox="1"/>
          <p:nvPr/>
        </p:nvSpPr>
        <p:spPr>
          <a:xfrm>
            <a:off x="8697207" y="384623"/>
            <a:ext cx="5624272" cy="135607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274220" lvl="1" defTabSz="1097097">
              <a:spcAft>
                <a:spcPts val="1440"/>
              </a:spcAft>
            </a:pPr>
            <a:r>
              <a:rPr lang="en-US" sz="1080" b="1" dirty="0">
                <a:solidFill>
                  <a:srgbClr val="0F62FE"/>
                </a:solidFill>
                <a:latin typeface="IBM Plex Sans Light" panose="020B0403050203000203" pitchFamily="34" charset="0"/>
              </a:rPr>
              <a:t>Try it out!</a:t>
            </a:r>
          </a:p>
          <a:p>
            <a:pPr marL="274220" lvl="1" defTabSz="1097097">
              <a:lnSpc>
                <a:spcPct val="150000"/>
              </a:lnSpc>
              <a:spcAft>
                <a:spcPts val="1440"/>
              </a:spcAft>
            </a:pPr>
            <a: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</a:rPr>
              <a:t>🔗 </a:t>
            </a: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GitHub: </a:t>
            </a:r>
            <a: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  <a:hlinkClick r:id="rId3"/>
              </a:rPr>
              <a:t>github.com/docling-project</a:t>
            </a:r>
            <a:b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</a:rPr>
            </a:br>
            <a: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</a:rPr>
              <a:t>📦 </a:t>
            </a: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Install: </a:t>
            </a:r>
            <a:r>
              <a:rPr lang="en-US" sz="1920" dirty="0">
                <a:solidFill>
                  <a:srgbClr val="000000"/>
                </a:solidFill>
                <a:latin typeface="IBM Plex Mono" panose="020B0409050203000203" pitchFamily="49" charset="77"/>
              </a:rPr>
              <a:t>pip install </a:t>
            </a:r>
            <a:r>
              <a:rPr lang="en-US" sz="1920" dirty="0" err="1">
                <a:solidFill>
                  <a:srgbClr val="000000"/>
                </a:solidFill>
                <a:latin typeface="IBM Plex Mono" panose="020B0409050203000203" pitchFamily="49" charset="77"/>
              </a:rPr>
              <a:t>docling</a:t>
            </a:r>
            <a:b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</a:rPr>
            </a:br>
            <a: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</a:rPr>
              <a:t>📚 </a:t>
            </a:r>
            <a:r>
              <a:rPr lang="en-US" sz="1080" dirty="0">
                <a:solidFill>
                  <a:srgbClr val="000000"/>
                </a:solidFill>
                <a:latin typeface="IBM Plex Sans Light" panose="020B0403050203000203" pitchFamily="34" charset="0"/>
              </a:rPr>
              <a:t>Tech paper: </a:t>
            </a:r>
            <a:r>
              <a:rPr lang="en-US" sz="1080" dirty="0">
                <a:solidFill>
                  <a:srgbClr val="000000"/>
                </a:solidFill>
                <a:latin typeface="IBM Plex Sans" panose="020B0503050203000203" pitchFamily="34" charset="0"/>
                <a:hlinkClick r:id="rId4"/>
              </a:rPr>
              <a:t>arxiv.org/abs/2501.17887</a:t>
            </a:r>
            <a:endParaRPr lang="en-US" sz="108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D1412-0DFD-4261-08FC-7F9CC019433D}"/>
              </a:ext>
            </a:extLst>
          </p:cNvPr>
          <p:cNvSpPr txBox="1"/>
          <p:nvPr/>
        </p:nvSpPr>
        <p:spPr>
          <a:xfrm>
            <a:off x="2548749" y="371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E2966-3F0A-3D77-4658-C21BA585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4950" y="3067977"/>
            <a:ext cx="2420190" cy="242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97134-1CEB-BC79-9A4C-D02D0665F510}"/>
              </a:ext>
            </a:extLst>
          </p:cNvPr>
          <p:cNvSpPr txBox="1"/>
          <p:nvPr/>
        </p:nvSpPr>
        <p:spPr>
          <a:xfrm>
            <a:off x="9192232" y="6159604"/>
            <a:ext cx="4665626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080" dirty="0">
                <a:latin typeface="IBM Plex Sans Light" panose="020B0403050203000203" pitchFamily="34" charset="0"/>
              </a:rPr>
              <a:t>💻 Use it, ⭐ star it, </a:t>
            </a:r>
            <a:br>
              <a:rPr lang="en-US" sz="1080" dirty="0">
                <a:latin typeface="IBM Plex Sans Light" panose="020B0403050203000203" pitchFamily="34" charset="0"/>
              </a:rPr>
            </a:br>
            <a:r>
              <a:rPr lang="en-US" sz="1080" dirty="0">
                <a:latin typeface="IBM Plex Sans Light" panose="020B0403050203000203" pitchFamily="34" charset="0"/>
              </a:rPr>
              <a:t>🚀 spread the word about </a:t>
            </a:r>
            <a:r>
              <a:rPr lang="en-US" sz="1080" dirty="0" err="1">
                <a:latin typeface="IBM Plex Sans Light" panose="020B0403050203000203" pitchFamily="34" charset="0"/>
              </a:rPr>
              <a:t>Docling</a:t>
            </a:r>
            <a:r>
              <a:rPr lang="en-US" sz="1080" dirty="0">
                <a:latin typeface="IBM Plex Sans Light" panose="020B0403050203000203" pitchFamily="34" charset="0"/>
              </a:rPr>
              <a:t>!</a:t>
            </a:r>
            <a:endParaRPr lang="en-US" sz="108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7ED3A-C134-964B-DB39-D3F5B47E91BD}"/>
              </a:ext>
            </a:extLst>
          </p:cNvPr>
          <p:cNvSpPr txBox="1"/>
          <p:nvPr/>
        </p:nvSpPr>
        <p:spPr>
          <a:xfrm>
            <a:off x="7195179" y="501419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635" indent="-268005" defTabSz="1462796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0D08C9-5270-FE54-66C9-5A6228BE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7" y="4114800"/>
            <a:ext cx="7268847" cy="379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AB8B4-8D13-F07C-670D-5C272130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271" t="2522" r="31955" b="71007"/>
          <a:stretch/>
        </p:blipFill>
        <p:spPr>
          <a:xfrm>
            <a:off x="617303" y="1411152"/>
            <a:ext cx="1234280" cy="1597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94B7D-03A4-FB3A-CEFD-483C2B393E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226" t="28617" b="46965"/>
          <a:stretch/>
        </p:blipFill>
        <p:spPr>
          <a:xfrm>
            <a:off x="2223846" y="2461018"/>
            <a:ext cx="1234280" cy="1473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6171D-9940-CEA8-92FF-6E45CB2D5C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242" b="71205"/>
          <a:stretch/>
        </p:blipFill>
        <p:spPr>
          <a:xfrm>
            <a:off x="3830389" y="1011945"/>
            <a:ext cx="1362238" cy="17375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E8EFB1-3A4B-F257-97A6-61CBE094A0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053" t="30369" r="29581" b="43428"/>
          <a:stretch/>
        </p:blipFill>
        <p:spPr>
          <a:xfrm>
            <a:off x="5850655" y="2172931"/>
            <a:ext cx="1645706" cy="15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FD11-62F3-0505-4F10-8F0FB625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852DE2-F93E-9EF7-CB17-3EB441357F85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  <a:defRPr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83B5AB8-4BF9-5C92-A773-DE996E2FEE04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10845301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Without Docling in GenAI …</a:t>
            </a:r>
          </a:p>
          <a:p>
            <a:pPr defTabSz="1462503">
              <a:lnSpc>
                <a:spcPct val="90000"/>
              </a:lnSpc>
              <a:spcBef>
                <a:spcPts val="720"/>
              </a:spcBef>
              <a:defRPr/>
            </a:pPr>
            <a:r>
              <a:rPr lang="en-US" sz="3239" i="1" dirty="0">
                <a:cs typeface="Arial" panose="020B0604020202020204" pitchFamily="34" charset="0"/>
              </a:rPr>
              <a:t>…it can go bad.</a:t>
            </a:r>
          </a:p>
          <a:p>
            <a:pPr defTabSz="1462503">
              <a:lnSpc>
                <a:spcPct val="90000"/>
              </a:lnSpc>
              <a:defRPr/>
            </a:pPr>
            <a:endParaRPr lang="en-US" sz="4797" kern="0" dirty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2A57E-75DE-E1C6-BD0D-7A953F737619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  <a:defRPr/>
            </a:pPr>
            <a:endParaRPr lang="en-US" sz="216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0C39B9CE-5D0A-69D4-16D7-2519A353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19" y="2190109"/>
            <a:ext cx="4943371" cy="56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alt text provided for this image">
            <a:extLst>
              <a:ext uri="{FF2B5EF4-FFF2-40B4-BE49-F238E27FC236}">
                <a16:creationId xmlns:a16="http://schemas.microsoft.com/office/drawing/2014/main" id="{C1BD54AE-66B0-CB94-DB9D-D1A00F26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95" y="963000"/>
            <a:ext cx="3581609" cy="2258403"/>
          </a:xfrm>
          <a:prstGeom prst="rect">
            <a:avLst/>
          </a:prstGeom>
          <a:noFill/>
          <a:effectLst>
            <a:outerShdw blurRad="4064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alt text provided for this image">
            <a:extLst>
              <a:ext uri="{FF2B5EF4-FFF2-40B4-BE49-F238E27FC236}">
                <a16:creationId xmlns:a16="http://schemas.microsoft.com/office/drawing/2014/main" id="{3597C7D7-0AE1-D21A-2F06-8A9D98E2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56" y="2749037"/>
            <a:ext cx="3560694" cy="2258403"/>
          </a:xfrm>
          <a:prstGeom prst="rect">
            <a:avLst/>
          </a:prstGeom>
          <a:noFill/>
          <a:effectLst>
            <a:outerShdw blurRad="4064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alt text provided for this image">
            <a:extLst>
              <a:ext uri="{FF2B5EF4-FFF2-40B4-BE49-F238E27FC236}">
                <a16:creationId xmlns:a16="http://schemas.microsoft.com/office/drawing/2014/main" id="{11C737FB-0F0F-6890-BDF1-8BFE76B80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31" y="3221403"/>
            <a:ext cx="2511419" cy="4629541"/>
          </a:xfrm>
          <a:prstGeom prst="rect">
            <a:avLst/>
          </a:prstGeom>
          <a:noFill/>
          <a:effectLst>
            <a:outerShdw blurRad="4064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1A04FF-4F73-7ABD-25C1-4F297BC7C169}"/>
              </a:ext>
            </a:extLst>
          </p:cNvPr>
          <p:cNvSpPr txBox="1"/>
          <p:nvPr/>
        </p:nvSpPr>
        <p:spPr>
          <a:xfrm>
            <a:off x="7195179" y="618787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462796">
              <a:buSzPct val="100000"/>
            </a:pPr>
            <a:endParaRPr lang="en-US" sz="1440" dirty="0">
              <a:cs typeface="Arial" panose="020B0604020202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93E506F-759B-036E-1CAF-BD8D81EA75D8}"/>
              </a:ext>
            </a:extLst>
          </p:cNvPr>
          <p:cNvSpPr/>
          <p:nvPr/>
        </p:nvSpPr>
        <p:spPr bwMode="auto">
          <a:xfrm>
            <a:off x="6328657" y="4400765"/>
            <a:ext cx="770649" cy="1135409"/>
          </a:xfrm>
          <a:prstGeom prst="rightArrow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marL="196527" indent="-196527" defTabSz="5485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5B4413-19E9-48E7-8219-9F63804A19E7}"/>
              </a:ext>
            </a:extLst>
          </p:cNvPr>
          <p:cNvGrpSpPr/>
          <p:nvPr/>
        </p:nvGrpSpPr>
        <p:grpSpPr>
          <a:xfrm>
            <a:off x="764681" y="3017160"/>
            <a:ext cx="13101038" cy="4299210"/>
            <a:chOff x="1882609" y="5231280"/>
            <a:chExt cx="21837906" cy="7166283"/>
          </a:xfrm>
          <a:effectLst>
            <a:outerShdw blurRad="1270000" sx="150000" sy="150000" algn="ctr" rotWithShape="0">
              <a:prstClr val="black">
                <a:alpha val="40000"/>
              </a:prstClr>
            </a:outerShdw>
          </a:effectLst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4206B1-AF8A-99AC-661E-DA37B864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2609" y="5231280"/>
              <a:ext cx="21837906" cy="7166283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730282F-148F-0F03-8D12-816E25B0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8904" y="5368811"/>
              <a:ext cx="1546219" cy="1546219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ED9BE4-7FF0-58F7-400C-360DE0D2B4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32985" y="8053754"/>
              <a:ext cx="1189649" cy="0"/>
            </a:xfrm>
            <a:prstGeom prst="line">
              <a:avLst/>
            </a:prstGeom>
            <a:ln w="38100">
              <a:solidFill>
                <a:srgbClr val="F1A21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EBE2E7-AA41-9B82-AB48-A8B193B2E7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624539" y="11775831"/>
              <a:ext cx="2168769" cy="0"/>
            </a:xfrm>
            <a:prstGeom prst="line">
              <a:avLst/>
            </a:prstGeom>
            <a:ln w="38100">
              <a:solidFill>
                <a:srgbClr val="F1A21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8258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610C-DE6E-55D6-A376-4913CA8EB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6B30B-C595-ED26-4059-21D531C865BF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  <a:defRPr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C62B220-2D6B-D052-03C1-B55999D65975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682217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  <a:defRPr/>
            </a:pPr>
            <a:r>
              <a:rPr lang="en-US" sz="4797" kern="0">
                <a:solidFill>
                  <a:srgbClr val="0F62FE"/>
                </a:solidFill>
                <a:latin typeface="IBM Plex Sans Light" panose="020B0403050203000203" pitchFamily="34" charset="0"/>
              </a:rPr>
              <a:t>Introducing </a:t>
            </a:r>
            <a:r>
              <a:rPr lang="en-US" sz="4797" kern="0" err="1">
                <a:solidFill>
                  <a:srgbClr val="0F62FE"/>
                </a:solidFill>
                <a:latin typeface="IBM Plex Sans Light" panose="020B0403050203000203" pitchFamily="34" charset="0"/>
              </a:rPr>
              <a:t>Docling</a:t>
            </a:r>
            <a:endParaRPr lang="en-US" sz="4797" kern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F597F-0F53-E5B1-8064-8A99A4444418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  <a:defRPr/>
            </a:pPr>
            <a:endParaRPr lang="en-US" sz="216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DF128-4774-80B6-CEFD-645526F6D191}"/>
              </a:ext>
            </a:extLst>
          </p:cNvPr>
          <p:cNvSpPr txBox="1"/>
          <p:nvPr/>
        </p:nvSpPr>
        <p:spPr>
          <a:xfrm>
            <a:off x="588362" y="1666057"/>
            <a:ext cx="7711846" cy="46628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🗂️ 	Parsing of multiple document formats incl. PDF, DOCX, XLSX, HTML, images, and more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📑 	Advanced PDF understanding incl. page layout, reading order, table structure, code, formulas, image classification, …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🧬 	Unified, expressive </a:t>
            </a:r>
            <a:r>
              <a:rPr lang="en-US" sz="1920" dirty="0" err="1">
                <a:solidFill>
                  <a:srgbClr val="000000"/>
                </a:solidFill>
                <a:latin typeface="+mj-lt"/>
              </a:rPr>
              <a:t>DoclingDocument</a:t>
            </a:r>
            <a:r>
              <a:rPr lang="en-US" sz="1920" dirty="0">
                <a:solidFill>
                  <a:srgbClr val="000000"/>
                </a:solidFill>
                <a:latin typeface="+mj-lt"/>
              </a:rPr>
              <a:t> representation format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↪️ 	Various export formats (Markdown, HTML, JSON)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🔒 	Local execution for sensitive data and air-gapped environments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🤖 	Many plug-and-play ecosystem integrations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🔍 	Extensive OCR support for scanned PDFs and images</a:t>
            </a:r>
          </a:p>
          <a:p>
            <a:pPr marL="480933" indent="-480933">
              <a:spcBef>
                <a:spcPts val="1800"/>
              </a:spcBef>
              <a:tabLst>
                <a:tab pos="440934" algn="l"/>
              </a:tabLst>
            </a:pPr>
            <a:r>
              <a:rPr lang="en-US" sz="1920" dirty="0">
                <a:solidFill>
                  <a:srgbClr val="000000"/>
                </a:solidFill>
                <a:latin typeface="+mj-lt"/>
              </a:rPr>
              <a:t>💻 	Simple and convenient CLI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72238-0285-06A2-CF75-9A5B7EA0EE4A}"/>
              </a:ext>
            </a:extLst>
          </p:cNvPr>
          <p:cNvGrpSpPr/>
          <p:nvPr/>
        </p:nvGrpSpPr>
        <p:grpSpPr>
          <a:xfrm rot="236543">
            <a:off x="11356233" y="631936"/>
            <a:ext cx="2743806" cy="2103199"/>
            <a:chOff x="5224985" y="-11774"/>
            <a:chExt cx="7182507" cy="54015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4E9FBE-83FF-5501-CDC2-EE9F808E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8421">
              <a:off x="5224985" y="475250"/>
              <a:ext cx="1891825" cy="2685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C6BFDC-B72B-DBC6-96F0-123164394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-448" b="2719"/>
            <a:stretch/>
          </p:blipFill>
          <p:spPr>
            <a:xfrm rot="225296">
              <a:off x="10325530" y="263916"/>
              <a:ext cx="2081962" cy="31083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46C8A9-B33C-7BB4-0E4F-55DB9E632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0602" y="-11774"/>
              <a:ext cx="2010583" cy="25932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E654B7-A419-EDA0-D256-68971A12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6193">
              <a:off x="8848198" y="2151942"/>
              <a:ext cx="2181906" cy="32378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AC3B8E-74AF-89FA-0D26-5715216B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434228">
              <a:off x="6150183" y="2426766"/>
              <a:ext cx="2179737" cy="282452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B3B2ED0-400A-0C4F-55B7-B0A3F4DFB44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ADB7C1"/>
              </a:clrFrom>
              <a:clrTo>
                <a:srgbClr val="ADB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7992" y="2597807"/>
            <a:ext cx="5726956" cy="3580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FC94F4-D09C-E330-CA1C-8A5AC6F3A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0248" y="535643"/>
            <a:ext cx="2260828" cy="2260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1D601-071D-BE44-82D3-31128A6405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672" y="6026063"/>
            <a:ext cx="1851597" cy="18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478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B983C-53BB-D902-81B3-BFC4029D0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ECF9D8-896E-41DB-768C-A830F343FFDC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1225D7-A465-1353-1583-61D0054AFBAE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682217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>
                <a:solidFill>
                  <a:srgbClr val="0F62FE"/>
                </a:solidFill>
                <a:latin typeface="IBM Plex Sans Light" panose="020B0403050203000203" pitchFamily="34" charset="0"/>
              </a:rPr>
              <a:t>The story behind </a:t>
            </a:r>
            <a:r>
              <a:rPr lang="en-US" sz="4797" kern="0" err="1">
                <a:solidFill>
                  <a:srgbClr val="0F62FE"/>
                </a:solidFill>
                <a:latin typeface="IBM Plex Sans Light" panose="020B0403050203000203" pitchFamily="34" charset="0"/>
              </a:rPr>
              <a:t>Docling</a:t>
            </a:r>
            <a:endParaRPr lang="en-US" sz="4797" kern="0">
              <a:solidFill>
                <a:srgbClr val="0F62FE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6D5B5-932F-281D-3AFA-AA3C8868EA81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D1C08-CF72-C744-8EF1-032F9E5D6170}"/>
              </a:ext>
            </a:extLst>
          </p:cNvPr>
          <p:cNvSpPr txBox="1"/>
          <p:nvPr/>
        </p:nvSpPr>
        <p:spPr>
          <a:xfrm>
            <a:off x="340950" y="6476482"/>
            <a:ext cx="2329708" cy="1447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Deep Search and </a:t>
            </a:r>
            <a:r>
              <a:rPr lang="en-US" sz="1680" err="1">
                <a:solidFill>
                  <a:srgbClr val="000000"/>
                </a:solidFill>
                <a:latin typeface="IBM Plex Sans Medm" panose="020B0503050203000203" pitchFamily="34" charset="0"/>
              </a:rPr>
              <a:t>InstructLab</a:t>
            </a:r>
            <a:endParaRPr lang="en-US" sz="1680">
              <a:solidFill>
                <a:srgbClr val="000000"/>
              </a:solidFill>
              <a:latin typeface="IBM Plex Sans Medm" panose="020B0503050203000203" pitchFamily="34" charset="0"/>
            </a:endParaRPr>
          </a:p>
          <a:p>
            <a:r>
              <a:rPr lang="en-US" sz="1680"/>
              <a:t>Deep Search leveraged by </a:t>
            </a:r>
            <a:r>
              <a:rPr lang="en-US" sz="1680" err="1"/>
              <a:t>InstructLab</a:t>
            </a:r>
            <a:r>
              <a:rPr lang="en-US" sz="1680"/>
              <a:t> team for ingesting books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05953-8F8F-8620-2B09-DF16D525FA32}"/>
              </a:ext>
            </a:extLst>
          </p:cNvPr>
          <p:cNvSpPr txBox="1"/>
          <p:nvPr/>
        </p:nvSpPr>
        <p:spPr>
          <a:xfrm>
            <a:off x="5506992" y="5446029"/>
            <a:ext cx="2171417" cy="1395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Let’s go open-source!</a:t>
            </a:r>
          </a:p>
          <a:p>
            <a:r>
              <a:rPr lang="en-US" sz="1680"/>
              <a:t>Executive decision to support </a:t>
            </a:r>
            <a:r>
              <a:rPr lang="en-US" sz="1680" err="1"/>
              <a:t>InstructLab</a:t>
            </a:r>
            <a:r>
              <a:rPr lang="en-US" sz="1680"/>
              <a:t> with an open-source version of the DS conversion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D4B1B-5236-F79D-602E-DBA54783DBB7}"/>
              </a:ext>
            </a:extLst>
          </p:cNvPr>
          <p:cNvSpPr txBox="1"/>
          <p:nvPr/>
        </p:nvSpPr>
        <p:spPr>
          <a:xfrm>
            <a:off x="10351204" y="5453627"/>
            <a:ext cx="2171417" cy="1833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err="1">
                <a:solidFill>
                  <a:srgbClr val="000000"/>
                </a:solidFill>
                <a:latin typeface="IBM Plex Sans Medm" panose="020B0503050203000203" pitchFamily="34" charset="0"/>
              </a:rPr>
              <a:t>Docling</a:t>
            </a: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 goes viral!</a:t>
            </a:r>
          </a:p>
          <a:p>
            <a:pPr>
              <a:spcAft>
                <a:spcPts val="720"/>
              </a:spcAft>
            </a:pPr>
            <a:r>
              <a:rPr lang="en-US" sz="1680"/>
              <a:t>+10k GH </a:t>
            </a:r>
            <a:r>
              <a:rPr lang="en-US" sz="1680">
                <a:latin typeface="IBM Plex Sans Light" panose="020B0403050203000203" pitchFamily="34" charset="0"/>
              </a:rPr>
              <a:t>⭐</a:t>
            </a:r>
            <a:r>
              <a:rPr lang="en-US" sz="1680"/>
              <a:t> in a week</a:t>
            </a:r>
          </a:p>
          <a:p>
            <a:pPr>
              <a:spcAft>
                <a:spcPts val="720"/>
              </a:spcAft>
            </a:pPr>
            <a:r>
              <a:rPr lang="en-US" sz="1680"/>
              <a:t>No. 1 repository in </a:t>
            </a:r>
            <a:r>
              <a:rPr lang="en-US" sz="1680" err="1"/>
              <a:t>Github.com</a:t>
            </a:r>
            <a:r>
              <a:rPr lang="en-US" sz="1680"/>
              <a:t> trending</a:t>
            </a:r>
          </a:p>
          <a:p>
            <a:pPr>
              <a:spcAft>
                <a:spcPts val="720"/>
              </a:spcAft>
            </a:pPr>
            <a:r>
              <a:rPr lang="en-US" sz="1680"/>
              <a:t>Most popular IBM open-source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C3822-2CBA-9CF0-FBE7-86DC4E852843}"/>
              </a:ext>
            </a:extLst>
          </p:cNvPr>
          <p:cNvSpPr txBox="1"/>
          <p:nvPr/>
        </p:nvSpPr>
        <p:spPr>
          <a:xfrm>
            <a:off x="13075571" y="5453627"/>
            <a:ext cx="1513036" cy="1395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RHEL AI 1.3</a:t>
            </a:r>
          </a:p>
          <a:p>
            <a:r>
              <a:rPr lang="en-US" sz="1680" err="1"/>
              <a:t>Docling</a:t>
            </a:r>
            <a:r>
              <a:rPr lang="en-US" sz="1680"/>
              <a:t> is included in the RHEL AI 1.3 release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20051-C52D-ECD2-6AFA-08DAFAC20B5E}"/>
              </a:ext>
            </a:extLst>
          </p:cNvPr>
          <p:cNvSpPr txBox="1"/>
          <p:nvPr/>
        </p:nvSpPr>
        <p:spPr>
          <a:xfrm>
            <a:off x="5066429" y="1460389"/>
            <a:ext cx="2171417" cy="1188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defTabSz="1097444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err="1">
                <a:solidFill>
                  <a:srgbClr val="000000"/>
                </a:solidFill>
                <a:latin typeface="IBM Plex Sans Medm" panose="020B0503050203000203" pitchFamily="34" charset="0"/>
              </a:rPr>
              <a:t>InstructLab</a:t>
            </a: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 integration</a:t>
            </a:r>
          </a:p>
          <a:p>
            <a:r>
              <a:rPr lang="en-US" sz="1680"/>
              <a:t>Red Hat team uses DS API in the </a:t>
            </a:r>
            <a:r>
              <a:rPr lang="en-US" sz="1680" err="1"/>
              <a:t>ilab</a:t>
            </a:r>
            <a:r>
              <a:rPr lang="en-US" sz="1680"/>
              <a:t> 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3CE69-26A4-24B4-E034-A868AF6D423D}"/>
              </a:ext>
            </a:extLst>
          </p:cNvPr>
          <p:cNvSpPr txBox="1"/>
          <p:nvPr/>
        </p:nvSpPr>
        <p:spPr>
          <a:xfrm>
            <a:off x="7846023" y="1475691"/>
            <a:ext cx="1938408" cy="1395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First integrations</a:t>
            </a:r>
          </a:p>
          <a:p>
            <a:r>
              <a:rPr lang="en-US" sz="1680" err="1"/>
              <a:t>Docling</a:t>
            </a:r>
            <a:r>
              <a:rPr lang="en-US" sz="1680"/>
              <a:t> is used in data-prep-kit, </a:t>
            </a:r>
            <a:r>
              <a:rPr lang="en-US" sz="1680" err="1"/>
              <a:t>LlamaIndex</a:t>
            </a:r>
            <a:r>
              <a:rPr lang="en-US" sz="1680"/>
              <a:t>, </a:t>
            </a:r>
            <a:r>
              <a:rPr lang="en-US" sz="1680" err="1"/>
              <a:t>LangChain</a:t>
            </a:r>
            <a:endParaRPr lang="en-US" sz="168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66EC80-8EC7-06BA-943B-28CC458B1792}"/>
              </a:ext>
            </a:extLst>
          </p:cNvPr>
          <p:cNvSpPr txBox="1"/>
          <p:nvPr/>
        </p:nvSpPr>
        <p:spPr>
          <a:xfrm>
            <a:off x="10055006" y="1475691"/>
            <a:ext cx="2171417" cy="1447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New document formats</a:t>
            </a:r>
          </a:p>
          <a:p>
            <a:r>
              <a:rPr lang="en-US" sz="1680" err="1"/>
              <a:t>Docling</a:t>
            </a:r>
            <a:r>
              <a:rPr lang="en-US" sz="1680"/>
              <a:t> v2 has native support for docx, pptx, html, and more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504B71-353C-C2F2-2EF2-C9D45AD48191}"/>
              </a:ext>
            </a:extLst>
          </p:cNvPr>
          <p:cNvCxnSpPr>
            <a:cxnSpLocks/>
          </p:cNvCxnSpPr>
          <p:nvPr/>
        </p:nvCxnSpPr>
        <p:spPr bwMode="auto">
          <a:xfrm>
            <a:off x="914281" y="4114800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5B0C0F-CB5D-CC0B-478A-57DA65D48251}"/>
              </a:ext>
            </a:extLst>
          </p:cNvPr>
          <p:cNvCxnSpPr>
            <a:cxnSpLocks/>
          </p:cNvCxnSpPr>
          <p:nvPr/>
        </p:nvCxnSpPr>
        <p:spPr bwMode="auto">
          <a:xfrm>
            <a:off x="5364205" y="4120009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F598F4-58EA-CC9F-0F7A-CB4F826A414A}"/>
              </a:ext>
            </a:extLst>
          </p:cNvPr>
          <p:cNvCxnSpPr>
            <a:cxnSpLocks/>
          </p:cNvCxnSpPr>
          <p:nvPr/>
        </p:nvCxnSpPr>
        <p:spPr bwMode="auto">
          <a:xfrm>
            <a:off x="10234941" y="4135311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75FDA3-9034-42CA-70EB-903F9ED38442}"/>
              </a:ext>
            </a:extLst>
          </p:cNvPr>
          <p:cNvCxnSpPr>
            <a:cxnSpLocks/>
          </p:cNvCxnSpPr>
          <p:nvPr/>
        </p:nvCxnSpPr>
        <p:spPr bwMode="auto">
          <a:xfrm>
            <a:off x="4843572" y="1514585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133EDC-BCA6-0E7C-C294-F2CB99B5C133}"/>
              </a:ext>
            </a:extLst>
          </p:cNvPr>
          <p:cNvCxnSpPr>
            <a:cxnSpLocks/>
          </p:cNvCxnSpPr>
          <p:nvPr/>
        </p:nvCxnSpPr>
        <p:spPr bwMode="auto">
          <a:xfrm>
            <a:off x="7623167" y="1529887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AF107E-2FA8-2F2E-29C5-261742A2EC59}"/>
              </a:ext>
            </a:extLst>
          </p:cNvPr>
          <p:cNvCxnSpPr>
            <a:cxnSpLocks/>
          </p:cNvCxnSpPr>
          <p:nvPr/>
        </p:nvCxnSpPr>
        <p:spPr bwMode="auto">
          <a:xfrm>
            <a:off x="12959309" y="4135311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6D02B9-9E70-951B-0597-CBD8E850FCFF}"/>
              </a:ext>
            </a:extLst>
          </p:cNvPr>
          <p:cNvCxnSpPr>
            <a:cxnSpLocks/>
          </p:cNvCxnSpPr>
          <p:nvPr/>
        </p:nvCxnSpPr>
        <p:spPr bwMode="auto">
          <a:xfrm>
            <a:off x="340950" y="3889887"/>
            <a:ext cx="138458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12F59C9-906F-E286-6B46-DFF323C564EE}"/>
              </a:ext>
            </a:extLst>
          </p:cNvPr>
          <p:cNvSpPr/>
          <p:nvPr/>
        </p:nvSpPr>
        <p:spPr bwMode="auto">
          <a:xfrm>
            <a:off x="691197" y="3654002"/>
            <a:ext cx="460798" cy="460798"/>
          </a:xfrm>
          <a:prstGeom prst="ellipse">
            <a:avLst/>
          </a:prstGeom>
          <a:solidFill>
            <a:srgbClr val="BAE6FF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DA1979-6178-1375-172F-BEA2B5943145}"/>
              </a:ext>
            </a:extLst>
          </p:cNvPr>
          <p:cNvSpPr/>
          <p:nvPr/>
        </p:nvSpPr>
        <p:spPr bwMode="auto">
          <a:xfrm>
            <a:off x="4613173" y="3659211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9C4F0E-3630-CB86-C455-B23DB21003A9}"/>
              </a:ext>
            </a:extLst>
          </p:cNvPr>
          <p:cNvSpPr/>
          <p:nvPr/>
        </p:nvSpPr>
        <p:spPr bwMode="auto">
          <a:xfrm>
            <a:off x="5131026" y="3659211"/>
            <a:ext cx="460798" cy="460798"/>
          </a:xfrm>
          <a:prstGeom prst="ellipse">
            <a:avLst/>
          </a:prstGeom>
          <a:solidFill>
            <a:srgbClr val="FFD7D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063F83-F7DD-A54F-C617-8F7556E6A712}"/>
              </a:ext>
            </a:extLst>
          </p:cNvPr>
          <p:cNvSpPr/>
          <p:nvPr/>
        </p:nvSpPr>
        <p:spPr bwMode="auto">
          <a:xfrm>
            <a:off x="7392768" y="3674513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56D812-9DD8-2244-2A6C-6043EE5D837C}"/>
              </a:ext>
            </a:extLst>
          </p:cNvPr>
          <p:cNvSpPr/>
          <p:nvPr/>
        </p:nvSpPr>
        <p:spPr bwMode="auto">
          <a:xfrm>
            <a:off x="10012161" y="3674513"/>
            <a:ext cx="460798" cy="460798"/>
          </a:xfrm>
          <a:prstGeom prst="ellipse">
            <a:avLst/>
          </a:prstGeom>
          <a:solidFill>
            <a:srgbClr val="BAE6FF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EDF98D-659C-C67B-47AB-18907F5A555C}"/>
              </a:ext>
            </a:extLst>
          </p:cNvPr>
          <p:cNvSpPr/>
          <p:nvPr/>
        </p:nvSpPr>
        <p:spPr bwMode="auto">
          <a:xfrm>
            <a:off x="8783287" y="3654002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AA19EF-EB4D-13D7-FA8C-01543DC824E3}"/>
              </a:ext>
            </a:extLst>
          </p:cNvPr>
          <p:cNvSpPr/>
          <p:nvPr/>
        </p:nvSpPr>
        <p:spPr bwMode="auto">
          <a:xfrm>
            <a:off x="12724301" y="3674513"/>
            <a:ext cx="460798" cy="460798"/>
          </a:xfrm>
          <a:prstGeom prst="ellipse">
            <a:avLst/>
          </a:prstGeom>
          <a:solidFill>
            <a:srgbClr val="FFD7D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3F35324-DFDF-8586-0330-A39688DB03CF}"/>
              </a:ext>
            </a:extLst>
          </p:cNvPr>
          <p:cNvSpPr/>
          <p:nvPr/>
        </p:nvSpPr>
        <p:spPr bwMode="auto">
          <a:xfrm>
            <a:off x="6520969" y="3664696"/>
            <a:ext cx="460798" cy="460798"/>
          </a:xfrm>
          <a:prstGeom prst="ellipse">
            <a:avLst/>
          </a:prstGeom>
          <a:solidFill>
            <a:srgbClr val="BAE6FF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336BADC-273A-20B8-3A51-40ADF935F239}"/>
              </a:ext>
            </a:extLst>
          </p:cNvPr>
          <p:cNvCxnSpPr>
            <a:cxnSpLocks/>
            <a:stCxn id="43" idx="4"/>
          </p:cNvCxnSpPr>
          <p:nvPr/>
        </p:nvCxnSpPr>
        <p:spPr bwMode="auto">
          <a:xfrm rot="16200000" flipH="1">
            <a:off x="5851681" y="5025181"/>
            <a:ext cx="3235484" cy="1436110"/>
          </a:xfrm>
          <a:prstGeom prst="bentConnector3">
            <a:avLst>
              <a:gd name="adj1" fmla="val 32651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54561-8D19-BFF2-2D2A-497A4726DB23}"/>
              </a:ext>
            </a:extLst>
          </p:cNvPr>
          <p:cNvSpPr txBox="1"/>
          <p:nvPr/>
        </p:nvSpPr>
        <p:spPr>
          <a:xfrm>
            <a:off x="7101769" y="7360978"/>
            <a:ext cx="2171417" cy="62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err="1">
                <a:solidFill>
                  <a:srgbClr val="000000"/>
                </a:solidFill>
                <a:latin typeface="IBM Plex Sans Medm" panose="020B0503050203000203" pitchFamily="34" charset="0"/>
              </a:rPr>
              <a:t>Docling</a:t>
            </a: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 is released</a:t>
            </a:r>
          </a:p>
          <a:p>
            <a:pPr algn="ctr"/>
            <a:endParaRPr lang="en-US" sz="168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009AE09-80FB-8A52-0FBA-82805640FE10}"/>
              </a:ext>
            </a:extLst>
          </p:cNvPr>
          <p:cNvCxnSpPr>
            <a:cxnSpLocks/>
            <a:stCxn id="34" idx="0"/>
          </p:cNvCxnSpPr>
          <p:nvPr/>
        </p:nvCxnSpPr>
        <p:spPr bwMode="auto">
          <a:xfrm rot="5400000" flipH="1" flipV="1">
            <a:off x="8417242" y="2126332"/>
            <a:ext cx="2124115" cy="931227"/>
          </a:xfrm>
          <a:prstGeom prst="bentConnector3">
            <a:avLst>
              <a:gd name="adj1" fmla="val 2213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0EDACF6-F3C1-416E-9B4B-956ADA735C53}"/>
              </a:ext>
            </a:extLst>
          </p:cNvPr>
          <p:cNvSpPr txBox="1"/>
          <p:nvPr/>
        </p:nvSpPr>
        <p:spPr>
          <a:xfrm>
            <a:off x="12417191" y="1480888"/>
            <a:ext cx="2171417" cy="113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err="1">
                <a:solidFill>
                  <a:srgbClr val="000000"/>
                </a:solidFill>
                <a:latin typeface="IBM Plex Sans Medm" panose="020B0503050203000203" pitchFamily="34" charset="0"/>
              </a:rPr>
              <a:t>InstructLab</a:t>
            </a:r>
            <a:r>
              <a:rPr lang="en-US" sz="1680">
                <a:solidFill>
                  <a:srgbClr val="000000"/>
                </a:solidFill>
                <a:latin typeface="IBM Plex Sans Medm" panose="020B0503050203000203" pitchFamily="34" charset="0"/>
              </a:rPr>
              <a:t> 0.21</a:t>
            </a:r>
          </a:p>
          <a:p>
            <a:r>
              <a:rPr lang="en-US" sz="1680" err="1"/>
              <a:t>Docling</a:t>
            </a:r>
            <a:r>
              <a:rPr lang="en-US" sz="1680"/>
              <a:t> is used for knowledge taxonomy in </a:t>
            </a:r>
            <a:r>
              <a:rPr lang="en-US" sz="1680" err="1"/>
              <a:t>InstructLab</a:t>
            </a:r>
            <a:endParaRPr lang="en-US" sz="168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1E249B-C461-817C-C89B-CFFD3DBB8493}"/>
              </a:ext>
            </a:extLst>
          </p:cNvPr>
          <p:cNvSpPr/>
          <p:nvPr/>
        </p:nvSpPr>
        <p:spPr bwMode="auto">
          <a:xfrm>
            <a:off x="12061655" y="3651715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E37239D-6984-FA9C-4BCE-282DD5C88954}"/>
              </a:ext>
            </a:extLst>
          </p:cNvPr>
          <p:cNvCxnSpPr>
            <a:cxnSpLocks/>
          </p:cNvCxnSpPr>
          <p:nvPr/>
        </p:nvCxnSpPr>
        <p:spPr bwMode="auto">
          <a:xfrm>
            <a:off x="12294849" y="1512298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DAF3BA-D1E2-9672-B778-2F4FAA37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02" y="6254218"/>
            <a:ext cx="1171751" cy="11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 descr="A white rectangular sign with purple text&#10;&#10;Description automatically generated">
            <a:extLst>
              <a:ext uri="{FF2B5EF4-FFF2-40B4-BE49-F238E27FC236}">
                <a16:creationId xmlns:a16="http://schemas.microsoft.com/office/drawing/2014/main" id="{5096D123-E595-8569-7576-2A07E13F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95" y="7257318"/>
            <a:ext cx="2862239" cy="9023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3EFC407-D378-B55E-83F0-7B435C67AAA3}"/>
              </a:ext>
            </a:extLst>
          </p:cNvPr>
          <p:cNvSpPr txBox="1"/>
          <p:nvPr/>
        </p:nvSpPr>
        <p:spPr>
          <a:xfrm>
            <a:off x="4013213" y="508201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462796">
              <a:buSzPct val="100000"/>
            </a:pPr>
            <a:endParaRPr lang="en-US" sz="1440">
              <a:cs typeface="Arial" panose="020B0604020202020204" pitchFamily="34" charset="0"/>
            </a:endParaRPr>
          </a:p>
        </p:txBody>
      </p:sp>
      <p:pic>
        <p:nvPicPr>
          <p:cNvPr id="3078" name="Picture 6" descr="A cute dog">
            <a:extLst>
              <a:ext uri="{FF2B5EF4-FFF2-40B4-BE49-F238E27FC236}">
                <a16:creationId xmlns:a16="http://schemas.microsoft.com/office/drawing/2014/main" id="{1A27D0AB-CDF0-2419-3225-BB0EAE2D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979" y="1260553"/>
            <a:ext cx="856450" cy="8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FFE9903-D2B7-D8C3-2907-397B94B9B095}"/>
              </a:ext>
            </a:extLst>
          </p:cNvPr>
          <p:cNvSpPr txBox="1"/>
          <p:nvPr/>
        </p:nvSpPr>
        <p:spPr>
          <a:xfrm>
            <a:off x="532803" y="3376250"/>
            <a:ext cx="77758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Early 2024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FD4E53-224C-EDD2-E1AB-D84471D018D5}"/>
              </a:ext>
            </a:extLst>
          </p:cNvPr>
          <p:cNvSpPr txBox="1"/>
          <p:nvPr/>
        </p:nvSpPr>
        <p:spPr>
          <a:xfrm>
            <a:off x="4670448" y="4206228"/>
            <a:ext cx="34625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June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FB7304-DB26-9025-0D99-B6B6F536C7D8}"/>
              </a:ext>
            </a:extLst>
          </p:cNvPr>
          <p:cNvSpPr txBox="1"/>
          <p:nvPr/>
        </p:nvSpPr>
        <p:spPr>
          <a:xfrm>
            <a:off x="6358931" y="3387921"/>
            <a:ext cx="784874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July 18th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038593-23AB-B947-D035-5AC3D4184CB9}"/>
              </a:ext>
            </a:extLst>
          </p:cNvPr>
          <p:cNvSpPr txBox="1"/>
          <p:nvPr/>
        </p:nvSpPr>
        <p:spPr>
          <a:xfrm>
            <a:off x="12628265" y="3376250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Dec 4th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9D4C41-7428-5948-4852-EBC21940573A}"/>
              </a:ext>
            </a:extLst>
          </p:cNvPr>
          <p:cNvSpPr txBox="1"/>
          <p:nvPr/>
        </p:nvSpPr>
        <p:spPr>
          <a:xfrm>
            <a:off x="11941944" y="4219427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Nov 16th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A449FB-5EC0-AAFB-403E-AF53B93040DC}"/>
              </a:ext>
            </a:extLst>
          </p:cNvPr>
          <p:cNvSpPr txBox="1"/>
          <p:nvPr/>
        </p:nvSpPr>
        <p:spPr>
          <a:xfrm>
            <a:off x="9857029" y="3413158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Early Nov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9ABD379-5D1F-856E-67D6-11D324968B82}"/>
              </a:ext>
            </a:extLst>
          </p:cNvPr>
          <p:cNvSpPr txBox="1"/>
          <p:nvPr/>
        </p:nvSpPr>
        <p:spPr>
          <a:xfrm>
            <a:off x="8628155" y="4240621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Early Oct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6535A6D-B9BC-C337-20A3-7C8906F3E9C0}"/>
              </a:ext>
            </a:extLst>
          </p:cNvPr>
          <p:cNvSpPr txBox="1"/>
          <p:nvPr/>
        </p:nvSpPr>
        <p:spPr>
          <a:xfrm>
            <a:off x="7269150" y="4249716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>
                <a:cs typeface="Arial" panose="020B0604020202020204" pitchFamily="34" charset="0"/>
              </a:rPr>
              <a:t>August</a:t>
            </a:r>
          </a:p>
        </p:txBody>
      </p:sp>
      <p:pic>
        <p:nvPicPr>
          <p:cNvPr id="3080" name="Picture 8" descr="Red Hat Enterprise Linux AI">
            <a:extLst>
              <a:ext uri="{FF2B5EF4-FFF2-40B4-BE49-F238E27FC236}">
                <a16:creationId xmlns:a16="http://schemas.microsoft.com/office/drawing/2014/main" id="{B6DF482A-8F5A-DCDF-3F66-9B52B2D23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3" t="5901" r="24748" b="72165"/>
          <a:stretch/>
        </p:blipFill>
        <p:spPr bwMode="auto">
          <a:xfrm>
            <a:off x="12226424" y="4770666"/>
            <a:ext cx="2313286" cy="5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988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8087E-FAEC-4735-F5BF-0BED5359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F3C3BDF-2A0B-DD6F-B82F-DC50310207CB}"/>
              </a:ext>
            </a:extLst>
          </p:cNvPr>
          <p:cNvSpPr/>
          <p:nvPr/>
        </p:nvSpPr>
        <p:spPr bwMode="auto">
          <a:xfrm rot="1528858">
            <a:off x="10404196" y="702724"/>
            <a:ext cx="1901883" cy="51615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54857" tIns="54857" rIns="54857" bIns="54857" numCol="1" rtlCol="0" anchor="ctr" anchorCtr="0" compatLnSpc="1">
            <a:prstTxWarp prst="textNoShape">
              <a:avLst/>
            </a:prstTxWarp>
          </a:bodyPr>
          <a:lstStyle/>
          <a:p>
            <a:pPr algn="ctr" defTabSz="548549" fontAlgn="base">
              <a:spcBef>
                <a:spcPct val="0"/>
              </a:spcBef>
              <a:spcAft>
                <a:spcPct val="0"/>
              </a:spcAft>
            </a:pPr>
            <a:r>
              <a:rPr lang="en-US" sz="1920" dirty="0">
                <a:solidFill>
                  <a:schemeClr val="tx1"/>
                </a:solidFill>
              </a:rPr>
              <a:t>Going viral!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881AF-6200-7581-3FEE-B9D99DD74BF4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7A2D216-1FFB-BB4C-0613-6BDB9FD4BCBD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682217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Docling in 1Q25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19829-8172-5FF2-7E29-7C089194D249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EEA8B-2445-AE96-4F1F-42F2FF873C66}"/>
              </a:ext>
            </a:extLst>
          </p:cNvPr>
          <p:cNvSpPr txBox="1"/>
          <p:nvPr/>
        </p:nvSpPr>
        <p:spPr>
          <a:xfrm>
            <a:off x="340950" y="6476482"/>
            <a:ext cx="2329708" cy="909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Docling-serve: </a:t>
            </a:r>
            <a:r>
              <a:rPr lang="en-US" sz="1680" dirty="0">
                <a:solidFill>
                  <a:srgbClr val="000000"/>
                </a:solidFill>
              </a:rPr>
              <a:t>Rest-API for deploying Docling at scale on RHOAI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1BAFF-9D36-C365-45D1-2E14A7A77EBD}"/>
              </a:ext>
            </a:extLst>
          </p:cNvPr>
          <p:cNvCxnSpPr>
            <a:cxnSpLocks/>
          </p:cNvCxnSpPr>
          <p:nvPr/>
        </p:nvCxnSpPr>
        <p:spPr bwMode="auto">
          <a:xfrm>
            <a:off x="914281" y="4114800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C25068-0748-1EB2-97C5-256954500521}"/>
              </a:ext>
            </a:extLst>
          </p:cNvPr>
          <p:cNvCxnSpPr>
            <a:cxnSpLocks/>
          </p:cNvCxnSpPr>
          <p:nvPr/>
        </p:nvCxnSpPr>
        <p:spPr bwMode="auto">
          <a:xfrm>
            <a:off x="340950" y="3889887"/>
            <a:ext cx="138458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7DEEAC7-26BF-DEAE-2434-9CC419A62269}"/>
              </a:ext>
            </a:extLst>
          </p:cNvPr>
          <p:cNvSpPr/>
          <p:nvPr/>
        </p:nvSpPr>
        <p:spPr bwMode="auto">
          <a:xfrm>
            <a:off x="691197" y="3654002"/>
            <a:ext cx="460798" cy="460798"/>
          </a:xfrm>
          <a:prstGeom prst="ellipse">
            <a:avLst/>
          </a:prstGeom>
          <a:solidFill>
            <a:srgbClr val="BAE6FF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7CFE9A-5AC2-E315-AF8C-256482B25436}"/>
              </a:ext>
            </a:extLst>
          </p:cNvPr>
          <p:cNvSpPr/>
          <p:nvPr/>
        </p:nvSpPr>
        <p:spPr bwMode="auto">
          <a:xfrm>
            <a:off x="1657909" y="3644426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3887B5-9860-DFB9-421C-F3E0F076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16" y="223466"/>
            <a:ext cx="1171751" cy="11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E921136-8FF0-AF52-527D-7C5BAF639233}"/>
              </a:ext>
            </a:extLst>
          </p:cNvPr>
          <p:cNvSpPr txBox="1"/>
          <p:nvPr/>
        </p:nvSpPr>
        <p:spPr>
          <a:xfrm>
            <a:off x="4013213" y="508201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462796">
              <a:buSzPct val="100000"/>
            </a:pPr>
            <a:endParaRPr lang="en-US" sz="1440"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C719B1-E347-317A-EB2E-B727424D2B60}"/>
              </a:ext>
            </a:extLst>
          </p:cNvPr>
          <p:cNvSpPr txBox="1"/>
          <p:nvPr/>
        </p:nvSpPr>
        <p:spPr>
          <a:xfrm>
            <a:off x="592177" y="3376250"/>
            <a:ext cx="65883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Jan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A0CD6-7792-53D5-D698-F9A8EFAA9CD1}"/>
              </a:ext>
            </a:extLst>
          </p:cNvPr>
          <p:cNvSpPr txBox="1"/>
          <p:nvPr/>
        </p:nvSpPr>
        <p:spPr>
          <a:xfrm>
            <a:off x="1630184" y="4206228"/>
            <a:ext cx="514564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Jan 25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8929E-3306-5D90-11DC-3A0BE5D86E32}"/>
              </a:ext>
            </a:extLst>
          </p:cNvPr>
          <p:cNvSpPr txBox="1"/>
          <p:nvPr/>
        </p:nvSpPr>
        <p:spPr>
          <a:xfrm>
            <a:off x="962029" y="1792284"/>
            <a:ext cx="1869121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 err="1">
                <a:solidFill>
                  <a:srgbClr val="000000"/>
                </a:solidFill>
                <a:latin typeface="IBM Plex Sans Medm" panose="020B0503050203000203" pitchFamily="34" charset="0"/>
              </a:rPr>
              <a:t>EquationFormer</a:t>
            </a: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: 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Model for equation understanding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329F7D-1883-7AAD-F769-3C90FB2B393D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 bwMode="auto">
          <a:xfrm flipH="1">
            <a:off x="1888308" y="2753573"/>
            <a:ext cx="8282" cy="89085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78F6533-A5B4-7621-E10B-101B04E5EE1B}"/>
              </a:ext>
            </a:extLst>
          </p:cNvPr>
          <p:cNvSpPr/>
          <p:nvPr/>
        </p:nvSpPr>
        <p:spPr bwMode="auto">
          <a:xfrm>
            <a:off x="2704826" y="3651715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36286-0959-4AC7-8A48-971F9D060A43}"/>
              </a:ext>
            </a:extLst>
          </p:cNvPr>
          <p:cNvSpPr txBox="1"/>
          <p:nvPr/>
        </p:nvSpPr>
        <p:spPr>
          <a:xfrm>
            <a:off x="2711349" y="3390686"/>
            <a:ext cx="447751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7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9AABC-9C4E-6384-AC87-1106890B5C56}"/>
              </a:ext>
            </a:extLst>
          </p:cNvPr>
          <p:cNvSpPr txBox="1"/>
          <p:nvPr/>
        </p:nvSpPr>
        <p:spPr>
          <a:xfrm>
            <a:off x="2000664" y="5230508"/>
            <a:ext cx="1869121" cy="909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Docling-</a:t>
            </a:r>
            <a:r>
              <a:rPr lang="en-US" sz="1680" dirty="0" err="1">
                <a:solidFill>
                  <a:srgbClr val="000000"/>
                </a:solidFill>
                <a:latin typeface="IBM Plex Sans Medm" panose="020B0503050203000203" pitchFamily="34" charset="0"/>
              </a:rPr>
              <a:t>dpbench</a:t>
            </a: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: </a:t>
            </a:r>
            <a:b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</a:br>
            <a:r>
              <a:rPr lang="en-US" sz="1680" dirty="0">
                <a:solidFill>
                  <a:srgbClr val="000000"/>
                </a:solidFill>
              </a:rPr>
              <a:t>complete dataset for quality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A253A1-97F5-D059-4A26-A6F879BCE521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 bwMode="auto">
          <a:xfrm>
            <a:off x="2935225" y="4112513"/>
            <a:ext cx="0" cy="11179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37F157F-6127-4FAE-3326-F03EA912C496}"/>
              </a:ext>
            </a:extLst>
          </p:cNvPr>
          <p:cNvSpPr/>
          <p:nvPr/>
        </p:nvSpPr>
        <p:spPr bwMode="auto">
          <a:xfrm>
            <a:off x="3773624" y="3644426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F54761-56F0-9330-1991-58CE375D0B5E}"/>
              </a:ext>
            </a:extLst>
          </p:cNvPr>
          <p:cNvSpPr txBox="1"/>
          <p:nvPr/>
        </p:nvSpPr>
        <p:spPr>
          <a:xfrm>
            <a:off x="3779562" y="4206228"/>
            <a:ext cx="447238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9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8DF414-6F0B-3580-42BB-BE2708DE6535}"/>
              </a:ext>
            </a:extLst>
          </p:cNvPr>
          <p:cNvSpPr txBox="1"/>
          <p:nvPr/>
        </p:nvSpPr>
        <p:spPr>
          <a:xfrm>
            <a:off x="3077744" y="1792284"/>
            <a:ext cx="1869121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 err="1">
                <a:solidFill>
                  <a:srgbClr val="000000"/>
                </a:solidFill>
                <a:latin typeface="IBM Plex Sans Medm" panose="020B0503050203000203" pitchFamily="34" charset="0"/>
              </a:rPr>
              <a:t>CodeFormer</a:t>
            </a: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: 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Model for code understanding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608B19-D5F6-8B18-E52B-EFF2C677CBD4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2305" y="2746190"/>
            <a:ext cx="8282" cy="8982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64B8AF-BDE8-BA15-011F-67472E927224}"/>
              </a:ext>
            </a:extLst>
          </p:cNvPr>
          <p:cNvSpPr/>
          <p:nvPr/>
        </p:nvSpPr>
        <p:spPr bwMode="auto">
          <a:xfrm>
            <a:off x="5300446" y="3663579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778FB9-76FD-597A-A5F7-F0141B454861}"/>
              </a:ext>
            </a:extLst>
          </p:cNvPr>
          <p:cNvSpPr txBox="1"/>
          <p:nvPr/>
        </p:nvSpPr>
        <p:spPr>
          <a:xfrm>
            <a:off x="5258182" y="3374232"/>
            <a:ext cx="54021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11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E79532-BB6F-674E-0965-303D1E47A1FA}"/>
              </a:ext>
            </a:extLst>
          </p:cNvPr>
          <p:cNvSpPr txBox="1"/>
          <p:nvPr/>
        </p:nvSpPr>
        <p:spPr>
          <a:xfrm>
            <a:off x="4596284" y="5242372"/>
            <a:ext cx="186912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Right-to-left language support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BA9ED2-0CDD-F904-93F5-DA4A833843BF}"/>
              </a:ext>
            </a:extLst>
          </p:cNvPr>
          <p:cNvCxnSpPr>
            <a:cxnSpLocks/>
            <a:stCxn id="42" idx="4"/>
            <a:endCxn id="46" idx="0"/>
          </p:cNvCxnSpPr>
          <p:nvPr/>
        </p:nvCxnSpPr>
        <p:spPr bwMode="auto">
          <a:xfrm>
            <a:off x="5530845" y="4124377"/>
            <a:ext cx="0" cy="11179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06D981EB-DDBA-A811-A782-78E887515166}"/>
              </a:ext>
            </a:extLst>
          </p:cNvPr>
          <p:cNvSpPr/>
          <p:nvPr/>
        </p:nvSpPr>
        <p:spPr bwMode="auto">
          <a:xfrm>
            <a:off x="6607718" y="3644426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F86EE5-712A-7ED5-C86A-15B66C3BE9C7}"/>
              </a:ext>
            </a:extLst>
          </p:cNvPr>
          <p:cNvSpPr txBox="1"/>
          <p:nvPr/>
        </p:nvSpPr>
        <p:spPr>
          <a:xfrm>
            <a:off x="6566912" y="4206227"/>
            <a:ext cx="54072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18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EEA827-AA38-78A2-2D1C-1A9624847828}"/>
              </a:ext>
            </a:extLst>
          </p:cNvPr>
          <p:cNvSpPr txBox="1"/>
          <p:nvPr/>
        </p:nvSpPr>
        <p:spPr>
          <a:xfrm>
            <a:off x="5911838" y="1792283"/>
            <a:ext cx="1869121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Reading-Order: 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Model for reading-order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512429-B368-05F7-259C-8074907DC846}"/>
              </a:ext>
            </a:extLst>
          </p:cNvPr>
          <p:cNvCxnSpPr>
            <a:cxnSpLocks/>
          </p:cNvCxnSpPr>
          <p:nvPr/>
        </p:nvCxnSpPr>
        <p:spPr bwMode="auto">
          <a:xfrm flipH="1">
            <a:off x="6846399" y="2746190"/>
            <a:ext cx="8282" cy="8982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78E52F6-2DAC-5944-B8F5-92B4BB1CCBF3}"/>
              </a:ext>
            </a:extLst>
          </p:cNvPr>
          <p:cNvSpPr/>
          <p:nvPr/>
        </p:nvSpPr>
        <p:spPr bwMode="auto">
          <a:xfrm>
            <a:off x="7772678" y="3651715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501D89-3F7B-DE37-04FC-581BC33B0C8B}"/>
              </a:ext>
            </a:extLst>
          </p:cNvPr>
          <p:cNvSpPr txBox="1"/>
          <p:nvPr/>
        </p:nvSpPr>
        <p:spPr>
          <a:xfrm>
            <a:off x="7731462" y="3320242"/>
            <a:ext cx="54072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21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18C1C7-8BEA-15E4-D52C-61246DD4C4D5}"/>
              </a:ext>
            </a:extLst>
          </p:cNvPr>
          <p:cNvSpPr txBox="1"/>
          <p:nvPr/>
        </p:nvSpPr>
        <p:spPr>
          <a:xfrm>
            <a:off x="7068516" y="5230508"/>
            <a:ext cx="186912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Caption/footnote linking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B848F5-1B80-2450-B0FB-EE006B06BE91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 bwMode="auto">
          <a:xfrm>
            <a:off x="8003077" y="4112513"/>
            <a:ext cx="0" cy="11179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7F0F0E1-6307-F038-2658-F40018F206AC}"/>
              </a:ext>
            </a:extLst>
          </p:cNvPr>
          <p:cNvSpPr/>
          <p:nvPr/>
        </p:nvSpPr>
        <p:spPr bwMode="auto">
          <a:xfrm>
            <a:off x="4594262" y="3649840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572DB1-0E6C-0AA6-89CA-7EDE3D495109}"/>
              </a:ext>
            </a:extLst>
          </p:cNvPr>
          <p:cNvSpPr txBox="1"/>
          <p:nvPr/>
        </p:nvSpPr>
        <p:spPr>
          <a:xfrm>
            <a:off x="4547914" y="3374439"/>
            <a:ext cx="54021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10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EBE7E8-8F6C-E63F-69DB-03F965F095F0}"/>
              </a:ext>
            </a:extLst>
          </p:cNvPr>
          <p:cNvSpPr txBox="1"/>
          <p:nvPr/>
        </p:nvSpPr>
        <p:spPr>
          <a:xfrm>
            <a:off x="3890101" y="6585523"/>
            <a:ext cx="186912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Granite-vision integration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FC84BE3-8125-8D41-29E3-7D6E896D31B5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 bwMode="auto">
          <a:xfrm>
            <a:off x="4824661" y="4110638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5DB53BC0-0C0C-128A-E333-6CFCE17A17BD}"/>
              </a:ext>
            </a:extLst>
          </p:cNvPr>
          <p:cNvSpPr/>
          <p:nvPr/>
        </p:nvSpPr>
        <p:spPr bwMode="auto">
          <a:xfrm>
            <a:off x="10385668" y="3655849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A95977-AAA3-5ECC-5BB9-B2DAE6B3E60D}"/>
              </a:ext>
            </a:extLst>
          </p:cNvPr>
          <p:cNvSpPr txBox="1"/>
          <p:nvPr/>
        </p:nvSpPr>
        <p:spPr>
          <a:xfrm>
            <a:off x="10354777" y="4217650"/>
            <a:ext cx="537006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Mar 17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B5488C-C944-E0A7-0EEB-691D3C41C9AB}"/>
              </a:ext>
            </a:extLst>
          </p:cNvPr>
          <p:cNvSpPr txBox="1"/>
          <p:nvPr/>
        </p:nvSpPr>
        <p:spPr>
          <a:xfrm>
            <a:off x="9267924" y="1082306"/>
            <a:ext cx="2696286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 err="1">
                <a:solidFill>
                  <a:srgbClr val="000000"/>
                </a:solidFill>
                <a:latin typeface="IBM Plex Sans Medm" panose="020B0503050203000203" pitchFamily="34" charset="0"/>
              </a:rPr>
              <a:t>SmolDocling</a:t>
            </a: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: 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Single VLM Model for OCR/Layout/table/chart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2B1B30-BF4E-B72E-63AE-DAE5E05E1A60}"/>
              </a:ext>
            </a:extLst>
          </p:cNvPr>
          <p:cNvCxnSpPr>
            <a:cxnSpLocks/>
            <a:stCxn id="78" idx="2"/>
            <a:endCxn id="76" idx="0"/>
          </p:cNvCxnSpPr>
          <p:nvPr/>
        </p:nvCxnSpPr>
        <p:spPr bwMode="auto">
          <a:xfrm>
            <a:off x="10616067" y="2043595"/>
            <a:ext cx="0" cy="161225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0EFC43D5-55E9-C752-9B96-20C66EB6FF2B}"/>
              </a:ext>
            </a:extLst>
          </p:cNvPr>
          <p:cNvSpPr/>
          <p:nvPr/>
        </p:nvSpPr>
        <p:spPr bwMode="auto">
          <a:xfrm>
            <a:off x="9019672" y="3700163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574ABD-8E76-A315-65CF-699CD4D153E7}"/>
              </a:ext>
            </a:extLst>
          </p:cNvPr>
          <p:cNvSpPr txBox="1"/>
          <p:nvPr/>
        </p:nvSpPr>
        <p:spPr>
          <a:xfrm>
            <a:off x="8954088" y="3381453"/>
            <a:ext cx="57868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Mar 10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75402C-DD72-7060-6D2A-E9EBA8E37BEA}"/>
              </a:ext>
            </a:extLst>
          </p:cNvPr>
          <p:cNvSpPr txBox="1"/>
          <p:nvPr/>
        </p:nvSpPr>
        <p:spPr>
          <a:xfrm>
            <a:off x="8315511" y="6635846"/>
            <a:ext cx="186912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Updated </a:t>
            </a:r>
            <a:r>
              <a:rPr lang="en-US" sz="1680" b="1" dirty="0" err="1">
                <a:solidFill>
                  <a:srgbClr val="000000"/>
                </a:solidFill>
              </a:rPr>
              <a:t>TableFormer</a:t>
            </a:r>
            <a:endParaRPr lang="en-US" sz="1680" b="1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2F7AE75-45E7-C64E-F346-681985495BE2}"/>
              </a:ext>
            </a:extLst>
          </p:cNvPr>
          <p:cNvCxnSpPr>
            <a:cxnSpLocks/>
            <a:stCxn id="82" idx="4"/>
            <a:endCxn id="84" idx="0"/>
          </p:cNvCxnSpPr>
          <p:nvPr/>
        </p:nvCxnSpPr>
        <p:spPr bwMode="auto">
          <a:xfrm>
            <a:off x="9250071" y="4160961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C84F3D9-83EA-78D9-B202-8897C24CEE44}"/>
              </a:ext>
            </a:extLst>
          </p:cNvPr>
          <p:cNvSpPr/>
          <p:nvPr/>
        </p:nvSpPr>
        <p:spPr bwMode="auto">
          <a:xfrm>
            <a:off x="6013751" y="3654002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BACE7A-897E-3491-4943-47A00807B168}"/>
              </a:ext>
            </a:extLst>
          </p:cNvPr>
          <p:cNvSpPr txBox="1"/>
          <p:nvPr/>
        </p:nvSpPr>
        <p:spPr>
          <a:xfrm>
            <a:off x="5987985" y="3378601"/>
            <a:ext cx="499047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Feb 14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5351E60-4046-8A9E-5D05-DE1FCF2EF57F}"/>
              </a:ext>
            </a:extLst>
          </p:cNvPr>
          <p:cNvSpPr txBox="1"/>
          <p:nvPr/>
        </p:nvSpPr>
        <p:spPr>
          <a:xfrm>
            <a:off x="4946866" y="7410055"/>
            <a:ext cx="260317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Support for char, word and line PDF extraction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F010F50-0E0C-357C-04B1-924600DB6A94}"/>
              </a:ext>
            </a:extLst>
          </p:cNvPr>
          <p:cNvCxnSpPr>
            <a:cxnSpLocks/>
            <a:stCxn id="90" idx="4"/>
            <a:endCxn id="92" idx="0"/>
          </p:cNvCxnSpPr>
          <p:nvPr/>
        </p:nvCxnSpPr>
        <p:spPr bwMode="auto">
          <a:xfrm>
            <a:off x="6244150" y="4114800"/>
            <a:ext cx="4302" cy="329525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21B2-F4E1-9810-4BE9-F0D4FFEC2569}"/>
              </a:ext>
            </a:extLst>
          </p:cNvPr>
          <p:cNvCxnSpPr>
            <a:cxnSpLocks/>
          </p:cNvCxnSpPr>
          <p:nvPr/>
        </p:nvCxnSpPr>
        <p:spPr bwMode="auto">
          <a:xfrm>
            <a:off x="11789993" y="4135311"/>
            <a:ext cx="0" cy="21394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CE0357C-98E0-FF9A-17C4-702F99F5D9A5}"/>
              </a:ext>
            </a:extLst>
          </p:cNvPr>
          <p:cNvSpPr/>
          <p:nvPr/>
        </p:nvSpPr>
        <p:spPr bwMode="auto">
          <a:xfrm>
            <a:off x="11554985" y="3674513"/>
            <a:ext cx="460798" cy="460798"/>
          </a:xfrm>
          <a:prstGeom prst="ellipse">
            <a:avLst/>
          </a:prstGeom>
          <a:solidFill>
            <a:srgbClr val="FFD7D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A89A7-880D-69D6-AF51-C543E926A301}"/>
              </a:ext>
            </a:extLst>
          </p:cNvPr>
          <p:cNvSpPr txBox="1"/>
          <p:nvPr/>
        </p:nvSpPr>
        <p:spPr>
          <a:xfrm>
            <a:off x="11458950" y="3376250"/>
            <a:ext cx="77106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Mar 18</a:t>
            </a:r>
          </a:p>
        </p:txBody>
      </p:sp>
      <p:pic>
        <p:nvPicPr>
          <p:cNvPr id="1026" name="Picture 2" descr="SmolDocling">
            <a:extLst>
              <a:ext uri="{FF2B5EF4-FFF2-40B4-BE49-F238E27FC236}">
                <a16:creationId xmlns:a16="http://schemas.microsoft.com/office/drawing/2014/main" id="{4C182489-E49B-A976-B62B-1CEDD008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66" y="2196134"/>
            <a:ext cx="1225226" cy="12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ue and black text&#10;&#10;AI-generated content may be incorrect.">
            <a:extLst>
              <a:ext uri="{FF2B5EF4-FFF2-40B4-BE49-F238E27FC236}">
                <a16:creationId xmlns:a16="http://schemas.microsoft.com/office/drawing/2014/main" id="{111FC532-3908-2249-FC18-5B66460F9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844" y="5489956"/>
            <a:ext cx="3693550" cy="507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4D83B1-1481-2272-A153-0FEB97B66A00}"/>
              </a:ext>
            </a:extLst>
          </p:cNvPr>
          <p:cNvSpPr txBox="1"/>
          <p:nvPr/>
        </p:nvSpPr>
        <p:spPr>
          <a:xfrm>
            <a:off x="10497066" y="6372194"/>
            <a:ext cx="2696286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Docling joins LF AI &amp; Data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Single VLM Model for OCR/Layout/table/chart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63B68B-F972-6E4B-09F0-5F099A4F06A7}"/>
              </a:ext>
            </a:extLst>
          </p:cNvPr>
          <p:cNvSpPr/>
          <p:nvPr/>
        </p:nvSpPr>
        <p:spPr bwMode="auto">
          <a:xfrm>
            <a:off x="8379112" y="3654002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EF81A9-C909-28C3-F880-3FE52045C1D4}"/>
              </a:ext>
            </a:extLst>
          </p:cNvPr>
          <p:cNvSpPr txBox="1"/>
          <p:nvPr/>
        </p:nvSpPr>
        <p:spPr>
          <a:xfrm>
            <a:off x="8387496" y="4189161"/>
            <a:ext cx="444032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Mar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01EB33-F5A8-C092-25F6-B8E471E1FCC9}"/>
              </a:ext>
            </a:extLst>
          </p:cNvPr>
          <p:cNvSpPr txBox="1"/>
          <p:nvPr/>
        </p:nvSpPr>
        <p:spPr>
          <a:xfrm>
            <a:off x="7898976" y="2294825"/>
            <a:ext cx="1421070" cy="59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Light" panose="020B0403050203000203" pitchFamily="34" charset="0"/>
              </a:rPr>
              <a:t>Workshop at AAAI 2025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BD7A1-6B2A-7B4F-A021-994C66B0FF02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 bwMode="auto">
          <a:xfrm>
            <a:off x="8609511" y="2892424"/>
            <a:ext cx="0" cy="7615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8B5FBCF-8C9F-1385-1DF5-0D18A4CD7BC5}"/>
              </a:ext>
            </a:extLst>
          </p:cNvPr>
          <p:cNvSpPr/>
          <p:nvPr/>
        </p:nvSpPr>
        <p:spPr bwMode="auto">
          <a:xfrm>
            <a:off x="13132555" y="3655849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108E3F-88E1-4621-9BF8-1F40296A3699}"/>
              </a:ext>
            </a:extLst>
          </p:cNvPr>
          <p:cNvSpPr txBox="1"/>
          <p:nvPr/>
        </p:nvSpPr>
        <p:spPr>
          <a:xfrm>
            <a:off x="13101663" y="4217650"/>
            <a:ext cx="537006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Mar 19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B99A4-3409-5637-5CCD-E0A61E8E9BFF}"/>
              </a:ext>
            </a:extLst>
          </p:cNvPr>
          <p:cNvSpPr txBox="1"/>
          <p:nvPr/>
        </p:nvSpPr>
        <p:spPr>
          <a:xfrm>
            <a:off x="12051710" y="2050690"/>
            <a:ext cx="2622487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  <a:latin typeface="IBM Plex Sans Medm" panose="020B0503050203000203" pitchFamily="34" charset="0"/>
              </a:rPr>
              <a:t>Docling-MCP: 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Agents operations with Docling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A764CE-69EF-63DA-4F42-051709DF3C0E}"/>
              </a:ext>
            </a:extLst>
          </p:cNvPr>
          <p:cNvCxnSpPr>
            <a:cxnSpLocks/>
            <a:stCxn id="58" idx="2"/>
            <a:endCxn id="48" idx="0"/>
          </p:cNvCxnSpPr>
          <p:nvPr/>
        </p:nvCxnSpPr>
        <p:spPr bwMode="auto">
          <a:xfrm>
            <a:off x="13362954" y="3011979"/>
            <a:ext cx="0" cy="64387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1141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BA1CC-81E1-9E2F-1F2F-FC527FFC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0B1599-5C6A-9F4B-85A1-2581FAFAFC18}"/>
              </a:ext>
            </a:extLst>
          </p:cNvPr>
          <p:cNvSpPr txBox="1"/>
          <p:nvPr/>
        </p:nvSpPr>
        <p:spPr>
          <a:xfrm>
            <a:off x="4682768" y="9248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66581" indent="-267951" defTabSz="1462503">
              <a:spcBef>
                <a:spcPts val="1740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685B194-5227-239C-22DD-21A43BADB279}"/>
              </a:ext>
            </a:extLst>
          </p:cNvPr>
          <p:cNvSpPr txBox="1">
            <a:spLocks/>
          </p:cNvSpPr>
          <p:nvPr/>
        </p:nvSpPr>
        <p:spPr>
          <a:xfrm>
            <a:off x="461307" y="503861"/>
            <a:ext cx="8682217" cy="152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462503">
              <a:lnSpc>
                <a:spcPct val="90000"/>
              </a:lnSpc>
            </a:pPr>
            <a:r>
              <a:rPr lang="en-US" sz="4797" kern="0" dirty="0">
                <a:solidFill>
                  <a:srgbClr val="0F62FE"/>
                </a:solidFill>
                <a:latin typeface="IBM Plex Sans Light" panose="020B0403050203000203" pitchFamily="34" charset="0"/>
              </a:rPr>
              <a:t>Docling: Roadmap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832B8-C92F-95B6-92D2-1679E6D2E754}"/>
              </a:ext>
            </a:extLst>
          </p:cNvPr>
          <p:cNvSpPr txBox="1"/>
          <p:nvPr/>
        </p:nvSpPr>
        <p:spPr>
          <a:xfrm>
            <a:off x="2170005" y="11607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533269" indent="-536009" defTabSz="2925592">
              <a:spcBef>
                <a:spcPts val="3479"/>
              </a:spcBef>
              <a:buSzPct val="100000"/>
              <a:buFontTx/>
              <a:buChar char="–"/>
            </a:pPr>
            <a:endParaRPr lang="en-US" sz="1080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C4795-60F8-EF9F-513D-55214A76D040}"/>
              </a:ext>
            </a:extLst>
          </p:cNvPr>
          <p:cNvCxnSpPr>
            <a:cxnSpLocks/>
          </p:cNvCxnSpPr>
          <p:nvPr/>
        </p:nvCxnSpPr>
        <p:spPr bwMode="auto">
          <a:xfrm>
            <a:off x="938341" y="3889887"/>
            <a:ext cx="1324848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63B1E8-8431-A1FC-BA85-8F2F20CE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16" y="223466"/>
            <a:ext cx="1171751" cy="11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AA85EF0E-FFCC-9A85-8EEE-61E25DB3C1E1}"/>
              </a:ext>
            </a:extLst>
          </p:cNvPr>
          <p:cNvSpPr/>
          <p:nvPr/>
        </p:nvSpPr>
        <p:spPr bwMode="auto">
          <a:xfrm>
            <a:off x="1227062" y="3659488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7EA0E18-4FBF-4C30-375F-5CAC41837F44}"/>
              </a:ext>
            </a:extLst>
          </p:cNvPr>
          <p:cNvSpPr txBox="1"/>
          <p:nvPr/>
        </p:nvSpPr>
        <p:spPr>
          <a:xfrm>
            <a:off x="1264871" y="3153112"/>
            <a:ext cx="37189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April</a:t>
            </a:r>
            <a:br>
              <a:rPr lang="en-US" sz="1440" dirty="0">
                <a:cs typeface="Arial" panose="020B0604020202020204" pitchFamily="34" charset="0"/>
              </a:rPr>
            </a:br>
            <a:r>
              <a:rPr lang="en-US" sz="1440" dirty="0"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105112-5D6A-2F9F-2D21-26365A0F349D}"/>
              </a:ext>
            </a:extLst>
          </p:cNvPr>
          <p:cNvSpPr txBox="1"/>
          <p:nvPr/>
        </p:nvSpPr>
        <p:spPr>
          <a:xfrm>
            <a:off x="522901" y="6595171"/>
            <a:ext cx="1869121" cy="65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Key-Value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Understanding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0521FB-9F7E-F5A8-B2B1-19B6E93C9EC0}"/>
              </a:ext>
            </a:extLst>
          </p:cNvPr>
          <p:cNvCxnSpPr>
            <a:cxnSpLocks/>
            <a:stCxn id="86" idx="4"/>
            <a:endCxn id="88" idx="0"/>
          </p:cNvCxnSpPr>
          <p:nvPr/>
        </p:nvCxnSpPr>
        <p:spPr bwMode="auto">
          <a:xfrm>
            <a:off x="1457461" y="4120286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56DCF-4629-E1AE-518C-F94961B622D3}"/>
              </a:ext>
            </a:extLst>
          </p:cNvPr>
          <p:cNvCxnSpPr>
            <a:cxnSpLocks/>
          </p:cNvCxnSpPr>
          <p:nvPr/>
        </p:nvCxnSpPr>
        <p:spPr bwMode="auto">
          <a:xfrm>
            <a:off x="216540" y="3889887"/>
            <a:ext cx="721801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3C1D8B8-3C51-5C83-5B99-CAFFCA092C9A}"/>
              </a:ext>
            </a:extLst>
          </p:cNvPr>
          <p:cNvSpPr/>
          <p:nvPr/>
        </p:nvSpPr>
        <p:spPr bwMode="auto">
          <a:xfrm>
            <a:off x="2246691" y="3654002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3EBCB-B76A-FB13-2782-6321997CB1BF}"/>
              </a:ext>
            </a:extLst>
          </p:cNvPr>
          <p:cNvSpPr txBox="1"/>
          <p:nvPr/>
        </p:nvSpPr>
        <p:spPr>
          <a:xfrm>
            <a:off x="1475100" y="1512265"/>
            <a:ext cx="2003980" cy="65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OpenShift Operator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Run batch jobs at scale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F9830C-C24A-2E12-77C9-2D2A5CBA7ACF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 bwMode="auto">
          <a:xfrm>
            <a:off x="2477090" y="2163341"/>
            <a:ext cx="0" cy="149066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115AD51-9035-72EB-BE61-4DCE94D57A52}"/>
              </a:ext>
            </a:extLst>
          </p:cNvPr>
          <p:cNvSpPr/>
          <p:nvPr/>
        </p:nvSpPr>
        <p:spPr bwMode="auto">
          <a:xfrm>
            <a:off x="6599251" y="3659488"/>
            <a:ext cx="460798" cy="460798"/>
          </a:xfrm>
          <a:prstGeom prst="ellipse">
            <a:avLst/>
          </a:prstGeom>
          <a:solidFill>
            <a:srgbClr val="FFD7D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ACE21-1DD0-B257-F81E-537AEFCC5B41}"/>
              </a:ext>
            </a:extLst>
          </p:cNvPr>
          <p:cNvSpPr txBox="1"/>
          <p:nvPr/>
        </p:nvSpPr>
        <p:spPr>
          <a:xfrm>
            <a:off x="5944132" y="3153112"/>
            <a:ext cx="37189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May</a:t>
            </a:r>
            <a:br>
              <a:rPr lang="en-US" sz="1440" dirty="0">
                <a:cs typeface="Arial" panose="020B0604020202020204" pitchFamily="34" charset="0"/>
              </a:rPr>
            </a:br>
            <a:r>
              <a:rPr lang="en-US" sz="1440" dirty="0"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233C3-81EA-A1CD-8986-E29EA8581020}"/>
              </a:ext>
            </a:extLst>
          </p:cNvPr>
          <p:cNvSpPr txBox="1"/>
          <p:nvPr/>
        </p:nvSpPr>
        <p:spPr>
          <a:xfrm>
            <a:off x="5895090" y="6595171"/>
            <a:ext cx="1869121" cy="28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Red Hat Summit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611C3D-EC08-657D-81DA-D535F45A3FBF}"/>
              </a:ext>
            </a:extLst>
          </p:cNvPr>
          <p:cNvCxnSpPr>
            <a:cxnSpLocks/>
            <a:stCxn id="25" idx="4"/>
            <a:endCxn id="31" idx="0"/>
          </p:cNvCxnSpPr>
          <p:nvPr/>
        </p:nvCxnSpPr>
        <p:spPr bwMode="auto">
          <a:xfrm>
            <a:off x="6829650" y="4120286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11D7F0-CDE3-8E62-C5E1-29693C6F1A28}"/>
              </a:ext>
            </a:extLst>
          </p:cNvPr>
          <p:cNvSpPr/>
          <p:nvPr/>
        </p:nvSpPr>
        <p:spPr bwMode="auto">
          <a:xfrm>
            <a:off x="11388202" y="3659488"/>
            <a:ext cx="460798" cy="460798"/>
          </a:xfrm>
          <a:prstGeom prst="ellipse">
            <a:avLst/>
          </a:prstGeom>
          <a:solidFill>
            <a:srgbClr val="BAE6FF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05D4A7-B837-FBAB-932C-5B3FD54F8317}"/>
              </a:ext>
            </a:extLst>
          </p:cNvPr>
          <p:cNvSpPr txBox="1"/>
          <p:nvPr/>
        </p:nvSpPr>
        <p:spPr>
          <a:xfrm>
            <a:off x="11305882" y="3153112"/>
            <a:ext cx="612155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spAutoFit/>
          </a:bodyPr>
          <a:lstStyle/>
          <a:p>
            <a:pPr algn="ctr" defTabSz="1462796">
              <a:buSzPct val="100000"/>
            </a:pPr>
            <a:r>
              <a:rPr lang="en-US" sz="1440" dirty="0">
                <a:cs typeface="Arial" panose="020B0604020202020204" pitchFamily="34" charset="0"/>
              </a:rPr>
              <a:t>October</a:t>
            </a:r>
            <a:br>
              <a:rPr lang="en-US" sz="1440" dirty="0">
                <a:cs typeface="Arial" panose="020B0604020202020204" pitchFamily="34" charset="0"/>
              </a:rPr>
            </a:br>
            <a:r>
              <a:rPr lang="en-US" sz="1440" dirty="0"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03354E-EDEF-77EF-890A-B6A55A8DE019}"/>
              </a:ext>
            </a:extLst>
          </p:cNvPr>
          <p:cNvSpPr txBox="1"/>
          <p:nvPr/>
        </p:nvSpPr>
        <p:spPr>
          <a:xfrm>
            <a:off x="10684041" y="6595171"/>
            <a:ext cx="1869121" cy="28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IBM </a:t>
            </a:r>
            <a:r>
              <a:rPr lang="en-US" sz="1680" b="1" dirty="0" err="1">
                <a:solidFill>
                  <a:srgbClr val="000000"/>
                </a:solidFill>
              </a:rPr>
              <a:t>TechXchange</a:t>
            </a:r>
            <a:endParaRPr lang="en-US" sz="1680" b="1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9B4767-270A-0F92-0575-D90DEFFBE537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 bwMode="auto">
          <a:xfrm>
            <a:off x="11618601" y="4120286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9111BB0-E4A7-A5E5-3B6C-20FE57C0CA3E}"/>
              </a:ext>
            </a:extLst>
          </p:cNvPr>
          <p:cNvSpPr/>
          <p:nvPr/>
        </p:nvSpPr>
        <p:spPr bwMode="auto">
          <a:xfrm>
            <a:off x="5895611" y="3659488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8234B6-F0E6-77F3-FBA3-EA8E352B4E59}"/>
              </a:ext>
            </a:extLst>
          </p:cNvPr>
          <p:cNvSpPr txBox="1"/>
          <p:nvPr/>
        </p:nvSpPr>
        <p:spPr>
          <a:xfrm>
            <a:off x="5554242" y="4731273"/>
            <a:ext cx="1143537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IBM</a:t>
            </a:r>
            <a:br>
              <a:rPr lang="en-US" sz="1680" b="1" dirty="0">
                <a:solidFill>
                  <a:srgbClr val="000000"/>
                </a:solidFill>
              </a:rPr>
            </a:br>
            <a:r>
              <a:rPr lang="en-US" sz="1680" b="1" dirty="0">
                <a:solidFill>
                  <a:srgbClr val="000000"/>
                </a:solidFill>
              </a:rPr>
              <a:t>THINK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1EFBAD-48CB-ED10-249D-07A887DDDDB8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 bwMode="auto">
          <a:xfrm>
            <a:off x="6126010" y="4120286"/>
            <a:ext cx="1" cy="6109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F40DE39-FB2D-A6F9-9DA5-FEB30451FD86}"/>
              </a:ext>
            </a:extLst>
          </p:cNvPr>
          <p:cNvSpPr/>
          <p:nvPr/>
        </p:nvSpPr>
        <p:spPr bwMode="auto">
          <a:xfrm>
            <a:off x="5062769" y="3615845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CA1FFF-BEBD-C025-52F9-EC5AA29DC620}"/>
              </a:ext>
            </a:extLst>
          </p:cNvPr>
          <p:cNvSpPr txBox="1"/>
          <p:nvPr/>
        </p:nvSpPr>
        <p:spPr>
          <a:xfrm>
            <a:off x="4561203" y="2218771"/>
            <a:ext cx="146393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Docling</a:t>
            </a:r>
            <a:br>
              <a:rPr lang="en-US" sz="1680" b="1" dirty="0">
                <a:solidFill>
                  <a:srgbClr val="000000"/>
                </a:solidFill>
              </a:rPr>
            </a:br>
            <a:r>
              <a:rPr lang="en-US" sz="1680" b="1" dirty="0">
                <a:solidFill>
                  <a:srgbClr val="000000"/>
                </a:solidFill>
              </a:rPr>
              <a:t>Granite-Micro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78651F0-64CD-C15D-A9AE-151B7189E164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 bwMode="auto">
          <a:xfrm flipV="1">
            <a:off x="5293168" y="2818551"/>
            <a:ext cx="1" cy="7972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F5A9D31-88D1-7EFF-5B59-C0949001B804}"/>
              </a:ext>
            </a:extLst>
          </p:cNvPr>
          <p:cNvSpPr/>
          <p:nvPr/>
        </p:nvSpPr>
        <p:spPr bwMode="auto">
          <a:xfrm>
            <a:off x="7707684" y="3659488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A68BBE-9046-2078-38B3-ACD428D6EE91}"/>
              </a:ext>
            </a:extLst>
          </p:cNvPr>
          <p:cNvSpPr txBox="1"/>
          <p:nvPr/>
        </p:nvSpPr>
        <p:spPr>
          <a:xfrm>
            <a:off x="6936093" y="1809002"/>
            <a:ext cx="2003980" cy="28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Charts Understanding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9B81EE-BBF7-4210-CB4C-2A0AFBAC1361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 bwMode="auto">
          <a:xfrm>
            <a:off x="7938083" y="2098568"/>
            <a:ext cx="0" cy="156092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0D72385-0224-6A5F-6907-9E0097CB982D}"/>
              </a:ext>
            </a:extLst>
          </p:cNvPr>
          <p:cNvSpPr/>
          <p:nvPr/>
        </p:nvSpPr>
        <p:spPr bwMode="auto">
          <a:xfrm>
            <a:off x="8429012" y="3674984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665BF2-40AA-956D-3B62-482DD4AB6C2D}"/>
              </a:ext>
            </a:extLst>
          </p:cNvPr>
          <p:cNvSpPr txBox="1"/>
          <p:nvPr/>
        </p:nvSpPr>
        <p:spPr>
          <a:xfrm>
            <a:off x="7724851" y="6610667"/>
            <a:ext cx="1869121" cy="59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IE processing pipeline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DBB9E0D-C907-2D4F-EE8D-44B8D295493E}"/>
              </a:ext>
            </a:extLst>
          </p:cNvPr>
          <p:cNvCxnSpPr>
            <a:cxnSpLocks/>
            <a:stCxn id="74" idx="4"/>
            <a:endCxn id="75" idx="0"/>
          </p:cNvCxnSpPr>
          <p:nvPr/>
        </p:nvCxnSpPr>
        <p:spPr bwMode="auto">
          <a:xfrm>
            <a:off x="8659411" y="4135782"/>
            <a:ext cx="1" cy="247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B59B61F5-6848-B999-796B-19A7BD2ED299}"/>
              </a:ext>
            </a:extLst>
          </p:cNvPr>
          <p:cNvSpPr/>
          <p:nvPr/>
        </p:nvSpPr>
        <p:spPr bwMode="auto">
          <a:xfrm>
            <a:off x="4430651" y="3638903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F769D8-B95C-F962-CCB8-9221E9CE363D}"/>
              </a:ext>
            </a:extLst>
          </p:cNvPr>
          <p:cNvSpPr txBox="1"/>
          <p:nvPr/>
        </p:nvSpPr>
        <p:spPr>
          <a:xfrm>
            <a:off x="3659060" y="5373225"/>
            <a:ext cx="2003980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Chem Pipeline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Run </a:t>
            </a:r>
            <a:r>
              <a:rPr lang="en-US" sz="1680" dirty="0" err="1">
                <a:solidFill>
                  <a:srgbClr val="000000"/>
                </a:solidFill>
              </a:rPr>
              <a:t>PatCID</a:t>
            </a:r>
            <a:r>
              <a:rPr lang="en-US" sz="1680" dirty="0">
                <a:solidFill>
                  <a:srgbClr val="000000"/>
                </a:solidFill>
              </a:rPr>
              <a:t> pipeline natively with Docling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51B23BA-CCE3-70E0-1EA3-336B0D51B2E7}"/>
              </a:ext>
            </a:extLst>
          </p:cNvPr>
          <p:cNvCxnSpPr>
            <a:cxnSpLocks/>
            <a:stCxn id="94" idx="0"/>
            <a:endCxn id="81" idx="4"/>
          </p:cNvCxnSpPr>
          <p:nvPr/>
        </p:nvCxnSpPr>
        <p:spPr bwMode="auto">
          <a:xfrm flipV="1">
            <a:off x="4661050" y="4099701"/>
            <a:ext cx="0" cy="127352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2BBC0CF-5EA0-5B26-21F4-C22C5C5E5D87}"/>
              </a:ext>
            </a:extLst>
          </p:cNvPr>
          <p:cNvSpPr/>
          <p:nvPr/>
        </p:nvSpPr>
        <p:spPr bwMode="auto">
          <a:xfrm>
            <a:off x="9610539" y="3637229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112B4B-4122-54C8-AE8E-0A5A4D3CF77F}"/>
              </a:ext>
            </a:extLst>
          </p:cNvPr>
          <p:cNvSpPr txBox="1"/>
          <p:nvPr/>
        </p:nvSpPr>
        <p:spPr>
          <a:xfrm>
            <a:off x="8742806" y="4765577"/>
            <a:ext cx="2196265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Full Llama Stack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Including Deep Search experience rebased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5994089-E9C4-C818-41D3-D9D5AD7DA426}"/>
              </a:ext>
            </a:extLst>
          </p:cNvPr>
          <p:cNvCxnSpPr>
            <a:cxnSpLocks/>
            <a:stCxn id="107" idx="0"/>
            <a:endCxn id="106" idx="4"/>
          </p:cNvCxnSpPr>
          <p:nvPr/>
        </p:nvCxnSpPr>
        <p:spPr bwMode="auto">
          <a:xfrm flipH="1" flipV="1">
            <a:off x="9840938" y="4098027"/>
            <a:ext cx="1" cy="6675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F52A3278-C6AB-F911-6C65-7AC4B30CE096}"/>
              </a:ext>
            </a:extLst>
          </p:cNvPr>
          <p:cNvSpPr/>
          <p:nvPr/>
        </p:nvSpPr>
        <p:spPr bwMode="auto">
          <a:xfrm>
            <a:off x="3493720" y="3641991"/>
            <a:ext cx="460798" cy="4607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4857" tIns="54857" rIns="54857" bIns="54857" numCol="1" rtlCol="0" anchor="t" anchorCtr="0" compatLnSpc="1">
            <a:prstTxWarp prst="textNoShape">
              <a:avLst/>
            </a:prstTxWarp>
          </a:bodyPr>
          <a:lstStyle/>
          <a:p>
            <a:pPr defTabSz="5485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4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1AD3816-A52C-B3FB-A563-F021B5363C72}"/>
              </a:ext>
            </a:extLst>
          </p:cNvPr>
          <p:cNvSpPr txBox="1"/>
          <p:nvPr/>
        </p:nvSpPr>
        <p:spPr>
          <a:xfrm>
            <a:off x="2722129" y="2324418"/>
            <a:ext cx="2003980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b="1" dirty="0">
                <a:solidFill>
                  <a:srgbClr val="000000"/>
                </a:solidFill>
              </a:rPr>
              <a:t>Llama Stack</a:t>
            </a:r>
          </a:p>
          <a:p>
            <a:pPr algn="ctr">
              <a:lnSpc>
                <a:spcPct val="120000"/>
              </a:lnSpc>
              <a:spcAft>
                <a:spcPts val="360"/>
              </a:spcAft>
              <a:defRPr/>
            </a:pPr>
            <a:r>
              <a:rPr lang="en-US" sz="1680" dirty="0">
                <a:solidFill>
                  <a:srgbClr val="000000"/>
                </a:solidFill>
              </a:rPr>
              <a:t>Document processing API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B3BAEC5-8459-0D98-2263-34AA07ECD04C}"/>
              </a:ext>
            </a:extLst>
          </p:cNvPr>
          <p:cNvCxnSpPr>
            <a:cxnSpLocks/>
            <a:stCxn id="118" idx="2"/>
            <a:endCxn id="117" idx="0"/>
          </p:cNvCxnSpPr>
          <p:nvPr/>
        </p:nvCxnSpPr>
        <p:spPr bwMode="auto">
          <a:xfrm>
            <a:off x="3724119" y="3285707"/>
            <a:ext cx="0" cy="35628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CEC650EA-1D26-4139-7595-CD7B1BD57EFC}"/>
              </a:ext>
            </a:extLst>
          </p:cNvPr>
          <p:cNvSpPr txBox="1"/>
          <p:nvPr/>
        </p:nvSpPr>
        <p:spPr>
          <a:xfrm>
            <a:off x="10441206" y="428131"/>
            <a:ext cx="3778538" cy="240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462796">
              <a:spcBef>
                <a:spcPts val="720"/>
              </a:spcBef>
              <a:buSzPct val="100000"/>
            </a:pPr>
            <a:r>
              <a:rPr lang="en-US" sz="1440" kern="0" dirty="0">
                <a:solidFill>
                  <a:srgbClr val="000000"/>
                </a:solidFill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Open points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Schema-based extraction via </a:t>
            </a:r>
            <a:r>
              <a:rPr lang="en-US" sz="144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SmolDocling</a:t>
            </a:r>
            <a:endParaRPr lang="en-US" sz="144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Expanding Markush understanding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Document generation and manipulation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Expand MCP agentic tools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Charts understanding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Conversion confidence</a:t>
            </a:r>
          </a:p>
          <a:p>
            <a:pPr marL="266635" indent="-268005" defTabSz="1462796">
              <a:spcBef>
                <a:spcPts val="720"/>
              </a:spcBef>
              <a:buSzPct val="100000"/>
              <a:buFontTx/>
              <a:buChar char="–"/>
            </a:pPr>
            <a:r>
              <a:rPr lang="en-US" sz="144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Document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220037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3711</Words>
  <Application>Microsoft Macintosh PowerPoint</Application>
  <PresentationFormat>Custom</PresentationFormat>
  <Paragraphs>664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-webkit-standard</vt:lpstr>
      <vt:lpstr>Aptos</vt:lpstr>
      <vt:lpstr>Arial</vt:lpstr>
      <vt:lpstr>Calibri</vt:lpstr>
      <vt:lpstr>Consolas</vt:lpstr>
      <vt:lpstr>Helvetica Neue</vt:lpstr>
      <vt:lpstr>IBM Plex Mono</vt:lpstr>
      <vt:lpstr>IBM Plex Sans</vt:lpstr>
      <vt:lpstr>IBM Plex Sans Light</vt:lpstr>
      <vt:lpstr>IBM Plex Sans Medm</vt:lpstr>
      <vt:lpstr>Wingdings</vt:lpstr>
      <vt:lpstr>Office Theme</vt:lpstr>
      <vt:lpstr>Docling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Operations (1/3)</vt:lpstr>
      <vt:lpstr>Document Operations (2/3)</vt:lpstr>
      <vt:lpstr>Document Operations (3/3)</vt:lpstr>
      <vt:lpstr>Iteration and Access</vt:lpstr>
      <vt:lpstr>Transformations: Serializers (1/3)</vt:lpstr>
      <vt:lpstr>Transformations: Serializers (2/3)</vt:lpstr>
      <vt:lpstr>Transformations: Visualizers</vt:lpstr>
      <vt:lpstr>Transformations: Chunkers (1/3)</vt:lpstr>
      <vt:lpstr>Transformations: Chunkers (2/3)</vt:lpstr>
      <vt:lpstr>Transformations: Chunkers (3/3)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Peter Staar</cp:lastModifiedBy>
  <cp:revision>12</cp:revision>
  <dcterms:created xsi:type="dcterms:W3CDTF">2013-01-27T09:14:16Z</dcterms:created>
  <dcterms:modified xsi:type="dcterms:W3CDTF">2025-05-13T16:21:38Z</dcterms:modified>
  <cp:category/>
</cp:coreProperties>
</file>